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Assistant Regular" panose="020B0604020202020204" charset="-79"/>
      <p:regular r:id="rId14"/>
    </p:embeddedFont>
    <p:embeddedFont>
      <p:font typeface="Calibri" panose="020F0502020204030204" pitchFamily="34" charset="0"/>
      <p:regular r:id="rId15"/>
      <p:bold r:id="rId16"/>
      <p:italic r:id="rId17"/>
      <p:boldItalic r:id="rId18"/>
    </p:embeddedFont>
    <p:embeddedFont>
      <p:font typeface="Halant Medium" panose="020B0604020202020204" charset="0"/>
      <p:regular r:id="rId19"/>
    </p:embeddedFont>
    <p:embeddedFont>
      <p:font typeface="HK Grotesk Bold" panose="020B0604020202020204" charset="0"/>
      <p:regular r:id="rId20"/>
      <p:bold r:id="rId21"/>
    </p:embeddedFont>
    <p:embeddedFont>
      <p:font typeface="Times New Roman" panose="02020603050405020304" pitchFamily="18"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3B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4607" autoAdjust="0"/>
  </p:normalViewPr>
  <p:slideViewPr>
    <p:cSldViewPr>
      <p:cViewPr varScale="1">
        <p:scale>
          <a:sx n="32" d="100"/>
          <a:sy n="32" d="100"/>
        </p:scale>
        <p:origin x="14" y="76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png>
</file>

<file path=ppt/media/image2.png>
</file>

<file path=ppt/media/image3.png>
</file>

<file path=ppt/media/image4.png>
</file>

<file path=ppt/media/image5.png>
</file>

<file path=ppt/media/image6.pn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9.jp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9128" t="21680" r="34383" b="42618"/>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rot="-5017281">
            <a:off x="7304671" y="971407"/>
            <a:ext cx="1811240" cy="1716150"/>
          </a:xfrm>
          <a:prstGeom prst="rect">
            <a:avLst/>
          </a:prstGeom>
        </p:spPr>
      </p:pic>
      <p:pic>
        <p:nvPicPr>
          <p:cNvPr id="4" name="Picture 4"/>
          <p:cNvPicPr>
            <a:picLocks noChangeAspect="1"/>
          </p:cNvPicPr>
          <p:nvPr/>
        </p:nvPicPr>
        <p:blipFill>
          <a:blip r:embed="rId4"/>
          <a:srcRect/>
          <a:stretch>
            <a:fillRect/>
          </a:stretch>
        </p:blipFill>
        <p:spPr>
          <a:xfrm rot="-10567437">
            <a:off x="16126494" y="6825098"/>
            <a:ext cx="3789612" cy="3623816"/>
          </a:xfrm>
          <a:prstGeom prst="rect">
            <a:avLst/>
          </a:prstGeom>
        </p:spPr>
      </p:pic>
      <p:grpSp>
        <p:nvGrpSpPr>
          <p:cNvPr id="5" name="Group 5"/>
          <p:cNvGrpSpPr/>
          <p:nvPr/>
        </p:nvGrpSpPr>
        <p:grpSpPr>
          <a:xfrm>
            <a:off x="762000" y="2207747"/>
            <a:ext cx="10724012" cy="7112520"/>
            <a:chOff x="-355600" y="-3584862"/>
            <a:chExt cx="14298683" cy="9483358"/>
          </a:xfrm>
        </p:grpSpPr>
        <p:sp>
          <p:nvSpPr>
            <p:cNvPr id="6" name="TextBox 6"/>
            <p:cNvSpPr txBox="1"/>
            <p:nvPr/>
          </p:nvSpPr>
          <p:spPr>
            <a:xfrm>
              <a:off x="0" y="4752883"/>
              <a:ext cx="9499198" cy="1145613"/>
            </a:xfrm>
            <a:prstGeom prst="rect">
              <a:avLst/>
            </a:prstGeom>
          </p:spPr>
          <p:txBody>
            <a:bodyPr lIns="0" tIns="0" rIns="0" bIns="0" rtlCol="0" anchor="t">
              <a:spAutoFit/>
            </a:bodyPr>
            <a:lstStyle/>
            <a:p>
              <a:pPr>
                <a:lnSpc>
                  <a:spcPts val="6719"/>
                </a:lnSpc>
                <a:spcBef>
                  <a:spcPct val="0"/>
                </a:spcBef>
              </a:pPr>
              <a:r>
                <a:rPr lang="en-US" sz="4800" dirty="0">
                  <a:solidFill>
                    <a:srgbClr val="7030A0"/>
                  </a:solidFill>
                  <a:latin typeface="Halant Medium"/>
                </a:rPr>
                <a:t>Using </a:t>
              </a:r>
              <a:r>
                <a:rPr lang="en-US" sz="4800" dirty="0">
                  <a:solidFill>
                    <a:srgbClr val="7030A0"/>
                  </a:solidFill>
                  <a:effectLst/>
                  <a:latin typeface="Halant Medium" panose="020B0604020202020204" charset="0"/>
                  <a:ea typeface="SimSun" panose="02010600030101010101" pitchFamily="2" charset="-122"/>
                  <a:cs typeface="Halant Medium" panose="020B0604020202020204" charset="0"/>
                </a:rPr>
                <a:t>Ensemble</a:t>
              </a:r>
              <a:r>
                <a:rPr lang="en-US" sz="4800" dirty="0">
                  <a:solidFill>
                    <a:srgbClr val="7030A0"/>
                  </a:solidFill>
                  <a:latin typeface="Halant Medium"/>
                </a:rPr>
                <a:t> Learning </a:t>
              </a:r>
            </a:p>
          </p:txBody>
        </p:sp>
        <p:sp>
          <p:nvSpPr>
            <p:cNvPr id="7" name="TextBox 7"/>
            <p:cNvSpPr txBox="1"/>
            <p:nvPr/>
          </p:nvSpPr>
          <p:spPr>
            <a:xfrm>
              <a:off x="-355600" y="-3584862"/>
              <a:ext cx="14298683" cy="8419826"/>
            </a:xfrm>
            <a:prstGeom prst="rect">
              <a:avLst/>
            </a:prstGeom>
          </p:spPr>
          <p:txBody>
            <a:bodyPr lIns="0" tIns="0" rIns="0" bIns="0" rtlCol="0" anchor="t">
              <a:spAutoFit/>
            </a:bodyPr>
            <a:lstStyle/>
            <a:p>
              <a:pPr>
                <a:lnSpc>
                  <a:spcPts val="12284"/>
                </a:lnSpc>
              </a:pPr>
              <a:r>
                <a:rPr lang="en-US" sz="10400" dirty="0">
                  <a:effectLst/>
                  <a:latin typeface="HK Grotesk Bold" panose="020B0604020202020204" charset="0"/>
                  <a:ea typeface="MS Mincho" panose="02020609040205080304" pitchFamily="49" charset="-128"/>
                </a:rPr>
                <a:t>Improved Machine Learning Pneumonia Detection System</a:t>
              </a:r>
            </a:p>
          </p:txBody>
        </p:sp>
      </p:grpSp>
      <p:pic>
        <p:nvPicPr>
          <p:cNvPr id="8" name="Picture 8"/>
          <p:cNvPicPr>
            <a:picLocks noChangeAspect="1"/>
          </p:cNvPicPr>
          <p:nvPr/>
        </p:nvPicPr>
        <p:blipFill>
          <a:blip r:embed="rId3"/>
          <a:srcRect/>
          <a:stretch>
            <a:fillRect/>
          </a:stretch>
        </p:blipFill>
        <p:spPr>
          <a:xfrm rot="9490257">
            <a:off x="9212885" y="8578510"/>
            <a:ext cx="2546291" cy="2412611"/>
          </a:xfrm>
          <a:prstGeom prst="rect">
            <a:avLst/>
          </a:prstGeom>
        </p:spPr>
      </p:pic>
      <p:pic>
        <p:nvPicPr>
          <p:cNvPr id="9" name="Picture 9"/>
          <p:cNvPicPr>
            <a:picLocks noChangeAspect="1"/>
          </p:cNvPicPr>
          <p:nvPr/>
        </p:nvPicPr>
        <p:blipFill>
          <a:blip r:embed="rId5">
            <a:alphaModFix amt="86000"/>
          </a:blip>
          <a:srcRect/>
          <a:stretch>
            <a:fillRect/>
          </a:stretch>
        </p:blipFill>
        <p:spPr>
          <a:xfrm>
            <a:off x="16360192" y="0"/>
            <a:ext cx="899108" cy="142500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1000"/>
                                        <p:tgtEl>
                                          <p:spTgt spid="4"/>
                                        </p:tgtEl>
                                      </p:cBhvr>
                                    </p:animEffect>
                                    <p:anim calcmode="lin" valueType="num">
                                      <p:cBhvr>
                                        <p:cTn id="23" dur="1000" fill="hold"/>
                                        <p:tgtEl>
                                          <p:spTgt spid="4"/>
                                        </p:tgtEl>
                                        <p:attrNameLst>
                                          <p:attrName>ppt_x</p:attrName>
                                        </p:attrNameLst>
                                      </p:cBhvr>
                                      <p:tavLst>
                                        <p:tav tm="0">
                                          <p:val>
                                            <p:strVal val="#ppt_x"/>
                                          </p:val>
                                        </p:tav>
                                        <p:tav tm="100000">
                                          <p:val>
                                            <p:strVal val="#ppt_x"/>
                                          </p:val>
                                        </p:tav>
                                      </p:tavLst>
                                    </p:anim>
                                    <p:anim calcmode="lin" valueType="num">
                                      <p:cBhvr>
                                        <p:cTn id="24" dur="1000" fill="hold"/>
                                        <p:tgtEl>
                                          <p:spTgt spid="4"/>
                                        </p:tgtEl>
                                        <p:attrNameLst>
                                          <p:attrName>ppt_y</p:attrName>
                                        </p:attrNameLst>
                                      </p:cBhvr>
                                      <p:tavLst>
                                        <p:tav tm="0">
                                          <p:val>
                                            <p:strVal val="#ppt_y+.1"/>
                                          </p:val>
                                        </p:tav>
                                        <p:tav tm="100000">
                                          <p:val>
                                            <p:strVal val="#ppt_y"/>
                                          </p:val>
                                        </p:tav>
                                      </p:tavLst>
                                    </p:anim>
                                  </p:childTnLst>
                                </p:cTn>
                              </p:par>
                              <p:par>
                                <p:cTn id="25" presetID="37"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000"/>
                                        <p:tgtEl>
                                          <p:spTgt spid="5"/>
                                        </p:tgtEl>
                                      </p:cBhvr>
                                    </p:animEffect>
                                    <p:anim calcmode="lin" valueType="num">
                                      <p:cBhvr>
                                        <p:cTn id="28" dur="1000" fill="hold"/>
                                        <p:tgtEl>
                                          <p:spTgt spid="5"/>
                                        </p:tgtEl>
                                        <p:attrNameLst>
                                          <p:attrName>ppt_x</p:attrName>
                                        </p:attrNameLst>
                                      </p:cBhvr>
                                      <p:tavLst>
                                        <p:tav tm="0">
                                          <p:val>
                                            <p:strVal val="#ppt_x"/>
                                          </p:val>
                                        </p:tav>
                                        <p:tav tm="100000">
                                          <p:val>
                                            <p:strVal val="#ppt_x"/>
                                          </p:val>
                                        </p:tav>
                                      </p:tavLst>
                                    </p:anim>
                                    <p:anim calcmode="lin" valueType="num">
                                      <p:cBhvr>
                                        <p:cTn id="29" dur="900" decel="100000" fill="hold"/>
                                        <p:tgtEl>
                                          <p:spTgt spid="5"/>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022061" y="8242530"/>
            <a:ext cx="4315504" cy="4088940"/>
          </a:xfrm>
          <a:prstGeom prst="rect">
            <a:avLst/>
          </a:prstGeom>
        </p:spPr>
      </p:pic>
      <p:pic>
        <p:nvPicPr>
          <p:cNvPr id="3" name="Picture 3"/>
          <p:cNvPicPr>
            <a:picLocks noChangeAspect="1"/>
          </p:cNvPicPr>
          <p:nvPr/>
        </p:nvPicPr>
        <p:blipFill>
          <a:blip r:embed="rId2"/>
          <a:srcRect/>
          <a:stretch>
            <a:fillRect/>
          </a:stretch>
        </p:blipFill>
        <p:spPr>
          <a:xfrm>
            <a:off x="-2400007" y="-1806435"/>
            <a:ext cx="6868450" cy="6507857"/>
          </a:xfrm>
          <a:prstGeom prst="rect">
            <a:avLst/>
          </a:prstGeom>
        </p:spPr>
      </p:pic>
      <p:sp>
        <p:nvSpPr>
          <p:cNvPr id="4" name="TextBox 4"/>
          <p:cNvSpPr txBox="1"/>
          <p:nvPr/>
        </p:nvSpPr>
        <p:spPr>
          <a:xfrm>
            <a:off x="2689718" y="2333279"/>
            <a:ext cx="12908564" cy="1070165"/>
          </a:xfrm>
          <a:prstGeom prst="rect">
            <a:avLst/>
          </a:prstGeom>
        </p:spPr>
        <p:txBody>
          <a:bodyPr lIns="0" tIns="0" rIns="0" bIns="0" rtlCol="0" anchor="t">
            <a:spAutoFit/>
          </a:bodyPr>
          <a:lstStyle/>
          <a:p>
            <a:pPr algn="ctr">
              <a:lnSpc>
                <a:spcPts val="8345"/>
              </a:lnSpc>
            </a:pPr>
            <a:r>
              <a:rPr lang="en-US" sz="7072" dirty="0">
                <a:solidFill>
                  <a:srgbClr val="000000"/>
                </a:solidFill>
                <a:latin typeface="HK Grotesk Bold"/>
              </a:rPr>
              <a:t>Results and Outputs</a:t>
            </a:r>
          </a:p>
        </p:txBody>
      </p:sp>
      <p:sp>
        <p:nvSpPr>
          <p:cNvPr id="6" name="TextBox 6"/>
          <p:cNvSpPr txBox="1"/>
          <p:nvPr/>
        </p:nvSpPr>
        <p:spPr>
          <a:xfrm>
            <a:off x="4191001" y="3533732"/>
            <a:ext cx="12725397" cy="1323439"/>
          </a:xfrm>
          <a:prstGeom prst="rect">
            <a:avLst/>
          </a:prstGeom>
        </p:spPr>
        <p:txBody>
          <a:bodyPr wrap="square" lIns="0" tIns="0" rIns="0" bIns="0" rtlCol="0" anchor="t">
            <a:spAutoFit/>
          </a:bodyPr>
          <a:lstStyle/>
          <a:p>
            <a:pPr marL="342900" indent="-342900" algn="l">
              <a:buFont typeface="Arial" panose="020B0604020202020204" pitchFamily="34" charset="0"/>
              <a:buChar char="•"/>
            </a:pPr>
            <a:r>
              <a:rPr lang="en-US" sz="2150" dirty="0">
                <a:effectLst/>
                <a:latin typeface="Assistant Regular" panose="020B0604020202020204" charset="-79"/>
                <a:ea typeface="SimSun" panose="02010600030101010101" pitchFamily="2" charset="-122"/>
                <a:cs typeface="Assistant Regular" panose="020B0604020202020204" charset="-79"/>
              </a:rPr>
              <a:t>By using CNNs for pneumonia detection, we can develop a model that can automatically learn to detect the relevant visual patterns associated with pneumonia, without the need for manual feature extraction. This can reduce the time and effort required for pneumonia detection, as well as potentially increasing the accuracy and consistency of the diagnosis.</a:t>
            </a:r>
            <a:endParaRPr lang="en-IN" sz="2150" dirty="0">
              <a:effectLst/>
              <a:latin typeface="Assistant Regular" panose="020B0604020202020204" charset="-79"/>
              <a:ea typeface="SimSun" panose="02010600030101010101" pitchFamily="2" charset="-122"/>
              <a:cs typeface="Assistant Regular" panose="020B0604020202020204" charset="-79"/>
            </a:endParaRPr>
          </a:p>
        </p:txBody>
      </p:sp>
      <p:pic>
        <p:nvPicPr>
          <p:cNvPr id="13" name="Picture 13"/>
          <p:cNvPicPr>
            <a:picLocks noChangeAspect="1"/>
          </p:cNvPicPr>
          <p:nvPr/>
        </p:nvPicPr>
        <p:blipFill>
          <a:blip r:embed="rId3"/>
          <a:srcRect/>
          <a:stretch>
            <a:fillRect/>
          </a:stretch>
        </p:blipFill>
        <p:spPr>
          <a:xfrm rot="313119">
            <a:off x="15158388" y="-1579634"/>
            <a:ext cx="5214256" cy="4986132"/>
          </a:xfrm>
          <a:prstGeom prst="rect">
            <a:avLst/>
          </a:prstGeom>
        </p:spPr>
      </p:pic>
      <p:pic>
        <p:nvPicPr>
          <p:cNvPr id="14" name="Picture 14"/>
          <p:cNvPicPr>
            <a:picLocks noChangeAspect="1"/>
          </p:cNvPicPr>
          <p:nvPr/>
        </p:nvPicPr>
        <p:blipFill>
          <a:blip r:embed="rId4">
            <a:alphaModFix amt="86000"/>
          </a:blip>
          <a:srcRect/>
          <a:stretch>
            <a:fillRect/>
          </a:stretch>
        </p:blipFill>
        <p:spPr>
          <a:xfrm>
            <a:off x="16360192" y="0"/>
            <a:ext cx="899108" cy="1425002"/>
          </a:xfrm>
          <a:prstGeom prst="rect">
            <a:avLst/>
          </a:prstGeom>
        </p:spPr>
      </p:pic>
      <p:pic>
        <p:nvPicPr>
          <p:cNvPr id="9" name="Picture 8">
            <a:extLst>
              <a:ext uri="{FF2B5EF4-FFF2-40B4-BE49-F238E27FC236}">
                <a16:creationId xmlns:a16="http://schemas.microsoft.com/office/drawing/2014/main" id="{061F7000-1015-7836-A66D-51BD683BF5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10600" y="4737377"/>
            <a:ext cx="9063073" cy="5611561"/>
          </a:xfrm>
          <a:prstGeom prst="rect">
            <a:avLst/>
          </a:prstGeom>
        </p:spPr>
      </p:pic>
    </p:spTree>
    <p:extLst>
      <p:ext uri="{BB962C8B-B14F-4D97-AF65-F5344CB8AC3E}">
        <p14:creationId xmlns:p14="http://schemas.microsoft.com/office/powerpoint/2010/main" val="24597189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022061" y="8242530"/>
            <a:ext cx="4315504" cy="4088940"/>
          </a:xfrm>
          <a:prstGeom prst="rect">
            <a:avLst/>
          </a:prstGeom>
        </p:spPr>
      </p:pic>
      <p:pic>
        <p:nvPicPr>
          <p:cNvPr id="3" name="Picture 3"/>
          <p:cNvPicPr>
            <a:picLocks noChangeAspect="1"/>
          </p:cNvPicPr>
          <p:nvPr/>
        </p:nvPicPr>
        <p:blipFill>
          <a:blip r:embed="rId2"/>
          <a:srcRect/>
          <a:stretch>
            <a:fillRect/>
          </a:stretch>
        </p:blipFill>
        <p:spPr>
          <a:xfrm>
            <a:off x="-2400007" y="-1806435"/>
            <a:ext cx="6868450" cy="6507857"/>
          </a:xfrm>
          <a:prstGeom prst="rect">
            <a:avLst/>
          </a:prstGeom>
        </p:spPr>
      </p:pic>
      <p:sp>
        <p:nvSpPr>
          <p:cNvPr id="4" name="TextBox 4"/>
          <p:cNvSpPr txBox="1"/>
          <p:nvPr/>
        </p:nvSpPr>
        <p:spPr>
          <a:xfrm>
            <a:off x="2689718" y="2333279"/>
            <a:ext cx="12908564" cy="1070165"/>
          </a:xfrm>
          <a:prstGeom prst="rect">
            <a:avLst/>
          </a:prstGeom>
        </p:spPr>
        <p:txBody>
          <a:bodyPr lIns="0" tIns="0" rIns="0" bIns="0" rtlCol="0" anchor="t">
            <a:spAutoFit/>
          </a:bodyPr>
          <a:lstStyle/>
          <a:p>
            <a:pPr algn="ctr">
              <a:lnSpc>
                <a:spcPts val="8345"/>
              </a:lnSpc>
            </a:pPr>
            <a:r>
              <a:rPr lang="en-US" sz="7072" dirty="0">
                <a:solidFill>
                  <a:srgbClr val="000000"/>
                </a:solidFill>
                <a:latin typeface="HK Grotesk Bold"/>
              </a:rPr>
              <a:t>Conclusion</a:t>
            </a:r>
          </a:p>
        </p:txBody>
      </p:sp>
      <p:sp>
        <p:nvSpPr>
          <p:cNvPr id="6" name="TextBox 6"/>
          <p:cNvSpPr txBox="1"/>
          <p:nvPr/>
        </p:nvSpPr>
        <p:spPr>
          <a:xfrm>
            <a:off x="4204665" y="4412718"/>
            <a:ext cx="10273335" cy="3308598"/>
          </a:xfrm>
          <a:prstGeom prst="rect">
            <a:avLst/>
          </a:prstGeom>
        </p:spPr>
        <p:txBody>
          <a:bodyPr wrap="square" lIns="0" tIns="0" rIns="0" bIns="0" rtlCol="0" anchor="t">
            <a:spAutoFit/>
          </a:bodyPr>
          <a:lstStyle/>
          <a:p>
            <a:pPr marL="342900" indent="-342900" algn="l">
              <a:buFont typeface="Arial" panose="020B0604020202020204" pitchFamily="34" charset="0"/>
              <a:buChar char="•"/>
            </a:pPr>
            <a:r>
              <a:rPr lang="en-IN" sz="2150" dirty="0">
                <a:effectLst/>
                <a:latin typeface="Assistant Regular" panose="020B0604020202020204" charset="-79"/>
                <a:ea typeface="SimSun" panose="02010600030101010101" pitchFamily="2" charset="-122"/>
                <a:cs typeface="Assistant Regular" panose="020B0604020202020204" charset="-79"/>
              </a:rPr>
              <a:t>System developed in this research in an effective tool for recognizing Pneumonia using X rays. This system can be used by people who does not have time to go visit doctor. Or have money to visit doctor. This system can be used online easily by anyone. This system just need X ray image to detect Pneumonia free of charge in less then 1 min. This system have one limitation which is that the website interface link only works for 72 hours </a:t>
            </a:r>
          </a:p>
          <a:p>
            <a:pPr marL="342900" indent="-342900">
              <a:buFont typeface="Arial" panose="020B0604020202020204" pitchFamily="34" charset="0"/>
              <a:buChar char="•"/>
            </a:pPr>
            <a:r>
              <a:rPr lang="en-IN" sz="2150" spc="-5" dirty="0">
                <a:effectLst/>
                <a:latin typeface="Assistant Regular" panose="020B0604020202020204" charset="-79"/>
                <a:ea typeface="SimSun" panose="02010600030101010101" pitchFamily="2" charset="-122"/>
                <a:cs typeface="Assistant Regular" panose="020B0604020202020204" charset="-79"/>
              </a:rPr>
              <a:t>each time because we are using </a:t>
            </a:r>
            <a:r>
              <a:rPr lang="en-IN" sz="2150" spc="-5" dirty="0" err="1">
                <a:effectLst/>
                <a:latin typeface="Assistant Regular" panose="020B0604020202020204" charset="-79"/>
                <a:ea typeface="SimSun" panose="02010600030101010101" pitchFamily="2" charset="-122"/>
                <a:cs typeface="Assistant Regular" panose="020B0604020202020204" charset="-79"/>
              </a:rPr>
              <a:t>gradio</a:t>
            </a:r>
            <a:r>
              <a:rPr lang="en-IN" sz="2150" spc="-5" dirty="0">
                <a:effectLst/>
                <a:latin typeface="Assistant Regular" panose="020B0604020202020204" charset="-79"/>
                <a:ea typeface="SimSun" panose="02010600030101010101" pitchFamily="2" charset="-122"/>
                <a:cs typeface="Assistant Regular" panose="020B0604020202020204" charset="-79"/>
              </a:rPr>
              <a:t>. This system can be improved by using Html to create website. This will ensure that the website link is permanent and does not expire. Also we can use better dataset to increase the accuracy of the system. </a:t>
            </a:r>
          </a:p>
          <a:p>
            <a:pPr marL="342900" indent="-342900" algn="l">
              <a:buFont typeface="Arial" panose="020B0604020202020204" pitchFamily="34" charset="0"/>
              <a:buChar char="•"/>
            </a:pPr>
            <a:endParaRPr lang="en-IN" sz="2150" dirty="0">
              <a:effectLst/>
              <a:latin typeface="Assistant Regular" panose="020B0604020202020204" charset="-79"/>
              <a:ea typeface="SimSun" panose="02010600030101010101" pitchFamily="2" charset="-122"/>
              <a:cs typeface="Assistant Regular" panose="020B0604020202020204" charset="-79"/>
            </a:endParaRPr>
          </a:p>
        </p:txBody>
      </p:sp>
      <p:pic>
        <p:nvPicPr>
          <p:cNvPr id="13" name="Picture 13"/>
          <p:cNvPicPr>
            <a:picLocks noChangeAspect="1"/>
          </p:cNvPicPr>
          <p:nvPr/>
        </p:nvPicPr>
        <p:blipFill>
          <a:blip r:embed="rId3"/>
          <a:srcRect/>
          <a:stretch>
            <a:fillRect/>
          </a:stretch>
        </p:blipFill>
        <p:spPr>
          <a:xfrm rot="313119">
            <a:off x="15158388" y="-1579634"/>
            <a:ext cx="5214256" cy="4986132"/>
          </a:xfrm>
          <a:prstGeom prst="rect">
            <a:avLst/>
          </a:prstGeom>
        </p:spPr>
      </p:pic>
      <p:pic>
        <p:nvPicPr>
          <p:cNvPr id="14" name="Picture 14"/>
          <p:cNvPicPr>
            <a:picLocks noChangeAspect="1"/>
          </p:cNvPicPr>
          <p:nvPr/>
        </p:nvPicPr>
        <p:blipFill>
          <a:blip r:embed="rId4">
            <a:alphaModFix amt="86000"/>
          </a:blip>
          <a:srcRect/>
          <a:stretch>
            <a:fillRect/>
          </a:stretch>
        </p:blipFill>
        <p:spPr>
          <a:xfrm>
            <a:off x="16360192" y="0"/>
            <a:ext cx="899108" cy="1425002"/>
          </a:xfrm>
          <a:prstGeom prst="rect">
            <a:avLst/>
          </a:prstGeom>
        </p:spPr>
      </p:pic>
    </p:spTree>
    <p:extLst>
      <p:ext uri="{BB962C8B-B14F-4D97-AF65-F5344CB8AC3E}">
        <p14:creationId xmlns:p14="http://schemas.microsoft.com/office/powerpoint/2010/main" val="3619864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022061" y="8242530"/>
            <a:ext cx="4315504" cy="4088940"/>
          </a:xfrm>
          <a:prstGeom prst="rect">
            <a:avLst/>
          </a:prstGeom>
        </p:spPr>
      </p:pic>
      <p:pic>
        <p:nvPicPr>
          <p:cNvPr id="3" name="Picture 3"/>
          <p:cNvPicPr>
            <a:picLocks noChangeAspect="1"/>
          </p:cNvPicPr>
          <p:nvPr/>
        </p:nvPicPr>
        <p:blipFill>
          <a:blip r:embed="rId2"/>
          <a:srcRect/>
          <a:stretch>
            <a:fillRect/>
          </a:stretch>
        </p:blipFill>
        <p:spPr>
          <a:xfrm>
            <a:off x="-2400007" y="-1806435"/>
            <a:ext cx="6868450" cy="6507857"/>
          </a:xfrm>
          <a:prstGeom prst="rect">
            <a:avLst/>
          </a:prstGeom>
        </p:spPr>
      </p:pic>
      <p:sp>
        <p:nvSpPr>
          <p:cNvPr id="4" name="TextBox 4"/>
          <p:cNvSpPr txBox="1"/>
          <p:nvPr/>
        </p:nvSpPr>
        <p:spPr>
          <a:xfrm>
            <a:off x="2689718" y="2333279"/>
            <a:ext cx="12908564" cy="1070165"/>
          </a:xfrm>
          <a:prstGeom prst="rect">
            <a:avLst/>
          </a:prstGeom>
        </p:spPr>
        <p:txBody>
          <a:bodyPr lIns="0" tIns="0" rIns="0" bIns="0" rtlCol="0" anchor="t">
            <a:spAutoFit/>
          </a:bodyPr>
          <a:lstStyle/>
          <a:p>
            <a:pPr algn="ctr">
              <a:lnSpc>
                <a:spcPts val="8345"/>
              </a:lnSpc>
            </a:pPr>
            <a:r>
              <a:rPr lang="en-US" sz="7072" dirty="0">
                <a:solidFill>
                  <a:srgbClr val="000000"/>
                </a:solidFill>
                <a:latin typeface="HK Grotesk Bold"/>
              </a:rPr>
              <a:t>References</a:t>
            </a:r>
          </a:p>
        </p:txBody>
      </p:sp>
      <p:sp>
        <p:nvSpPr>
          <p:cNvPr id="6" name="TextBox 6"/>
          <p:cNvSpPr txBox="1"/>
          <p:nvPr/>
        </p:nvSpPr>
        <p:spPr>
          <a:xfrm>
            <a:off x="4191000" y="3738659"/>
            <a:ext cx="12573000" cy="5022016"/>
          </a:xfrm>
          <a:prstGeom prst="rect">
            <a:avLst/>
          </a:prstGeom>
        </p:spPr>
        <p:txBody>
          <a:bodyPr wrap="square" lIns="0" tIns="0" rIns="0" bIns="0" rtlCol="0" anchor="t">
            <a:spAutoFit/>
          </a:bodyPr>
          <a:lstStyle/>
          <a:p>
            <a:pPr marL="342900" lvl="0" indent="-342900" algn="just">
              <a:spcAft>
                <a:spcPts val="250"/>
              </a:spcAft>
              <a:buSzPts val="800"/>
              <a:buFont typeface="Arial" panose="020B0604020202020204" pitchFamily="34" charset="0"/>
              <a:buChar char="•"/>
              <a:tabLst>
                <a:tab pos="228600" algn="l"/>
              </a:tabLst>
            </a:pPr>
            <a:r>
              <a:rPr lang="en-US" sz="2150" dirty="0" err="1">
                <a:effectLst/>
                <a:latin typeface="Assistant Regular" panose="020B0604020202020204" charset="-79"/>
                <a:ea typeface="MS Mincho" panose="02020609040205080304" pitchFamily="49" charset="-128"/>
                <a:cs typeface="Assistant Regular" panose="020B0604020202020204" charset="-79"/>
              </a:rPr>
              <a:t>Kaiming</a:t>
            </a:r>
            <a:r>
              <a:rPr lang="en-US" sz="2150" dirty="0">
                <a:effectLst/>
                <a:latin typeface="Assistant Regular" panose="020B0604020202020204" charset="-79"/>
                <a:ea typeface="MS Mincho" panose="02020609040205080304" pitchFamily="49" charset="-128"/>
                <a:cs typeface="Assistant Regular" panose="020B0604020202020204" charset="-79"/>
              </a:rPr>
              <a:t> He, </a:t>
            </a:r>
            <a:r>
              <a:rPr lang="en-US" sz="2150" dirty="0" err="1">
                <a:effectLst/>
                <a:latin typeface="Assistant Regular" panose="020B0604020202020204" charset="-79"/>
                <a:ea typeface="MS Mincho" panose="02020609040205080304" pitchFamily="49" charset="-128"/>
                <a:cs typeface="Assistant Regular" panose="020B0604020202020204" charset="-79"/>
              </a:rPr>
              <a:t>Xiangyu</a:t>
            </a:r>
            <a:r>
              <a:rPr lang="en-US" sz="2150" dirty="0">
                <a:effectLst/>
                <a:latin typeface="Assistant Regular" panose="020B0604020202020204" charset="-79"/>
                <a:ea typeface="MS Mincho" panose="02020609040205080304" pitchFamily="49" charset="-128"/>
                <a:cs typeface="Assistant Regular" panose="020B0604020202020204" charset="-79"/>
              </a:rPr>
              <a:t> Zhang, </a:t>
            </a:r>
            <a:r>
              <a:rPr lang="en-US" sz="2150" dirty="0" err="1">
                <a:effectLst/>
                <a:latin typeface="Assistant Regular" panose="020B0604020202020204" charset="-79"/>
                <a:ea typeface="MS Mincho" panose="02020609040205080304" pitchFamily="49" charset="-128"/>
                <a:cs typeface="Assistant Regular" panose="020B0604020202020204" charset="-79"/>
              </a:rPr>
              <a:t>Shaoqing</a:t>
            </a:r>
            <a:r>
              <a:rPr lang="en-US" sz="2150" dirty="0">
                <a:effectLst/>
                <a:latin typeface="Assistant Regular" panose="020B0604020202020204" charset="-79"/>
                <a:ea typeface="MS Mincho" panose="02020609040205080304" pitchFamily="49" charset="-128"/>
                <a:cs typeface="Assistant Regular" panose="020B0604020202020204" charset="-79"/>
              </a:rPr>
              <a:t> Ren, and Jian Sun. 2016.</a:t>
            </a:r>
            <a:r>
              <a:rPr lang="en-IN" sz="2150" dirty="0">
                <a:latin typeface="Assistant Regular" panose="020B0604020202020204" charset="-79"/>
                <a:ea typeface="MS Mincho" panose="02020609040205080304" pitchFamily="49" charset="-128"/>
                <a:cs typeface="Assistant Regular" panose="020B0604020202020204" charset="-79"/>
              </a:rPr>
              <a:t> </a:t>
            </a:r>
            <a:r>
              <a:rPr lang="en-US" sz="2150" dirty="0">
                <a:effectLst/>
                <a:latin typeface="Assistant Regular" panose="020B0604020202020204" charset="-79"/>
                <a:ea typeface="MS Mincho" panose="02020609040205080304" pitchFamily="49" charset="-128"/>
                <a:cs typeface="Assistant Regular" panose="020B0604020202020204" charset="-79"/>
              </a:rPr>
              <a:t>Deep residual learning for image recognition. In Proceedings of the</a:t>
            </a:r>
            <a:endParaRPr lang="en-IN" sz="2150" dirty="0">
              <a:latin typeface="Assistant Regular" panose="020B0604020202020204" charset="-79"/>
              <a:ea typeface="MS Mincho" panose="02020609040205080304" pitchFamily="49" charset="-128"/>
              <a:cs typeface="Assistant Regular" panose="020B0604020202020204" charset="-79"/>
            </a:endParaRPr>
          </a:p>
          <a:p>
            <a:pPr marL="342900" lvl="0" indent="-342900" algn="just">
              <a:spcAft>
                <a:spcPts val="250"/>
              </a:spcAft>
              <a:buSzPts val="800"/>
              <a:buFont typeface="Arial" panose="020B0604020202020204" pitchFamily="34" charset="0"/>
              <a:buChar char="•"/>
              <a:tabLst>
                <a:tab pos="228600" algn="l"/>
              </a:tabLst>
            </a:pPr>
            <a:r>
              <a:rPr lang="en-US" sz="2150" dirty="0">
                <a:effectLst/>
                <a:latin typeface="Assistant Regular" panose="020B0604020202020204" charset="-79"/>
                <a:ea typeface="MS Mincho" panose="02020609040205080304" pitchFamily="49" charset="-128"/>
                <a:cs typeface="Assistant Regular" panose="020B0604020202020204" charset="-79"/>
              </a:rPr>
              <a:t>Alex </a:t>
            </a:r>
            <a:r>
              <a:rPr lang="en-US" sz="2150" dirty="0" err="1">
                <a:effectLst/>
                <a:latin typeface="Assistant Regular" panose="020B0604020202020204" charset="-79"/>
                <a:ea typeface="MS Mincho" panose="02020609040205080304" pitchFamily="49" charset="-128"/>
                <a:cs typeface="Assistant Regular" panose="020B0604020202020204" charset="-79"/>
              </a:rPr>
              <a:t>Krizhevsky</a:t>
            </a:r>
            <a:r>
              <a:rPr lang="en-US" sz="2150" dirty="0">
                <a:effectLst/>
                <a:latin typeface="Assistant Regular" panose="020B0604020202020204" charset="-79"/>
                <a:ea typeface="MS Mincho" panose="02020609040205080304" pitchFamily="49" charset="-128"/>
                <a:cs typeface="Assistant Regular" panose="020B0604020202020204" charset="-79"/>
              </a:rPr>
              <a:t>, Ilya </a:t>
            </a:r>
            <a:r>
              <a:rPr lang="en-US" sz="2150" dirty="0" err="1">
                <a:effectLst/>
                <a:latin typeface="Assistant Regular" panose="020B0604020202020204" charset="-79"/>
                <a:ea typeface="MS Mincho" panose="02020609040205080304" pitchFamily="49" charset="-128"/>
                <a:cs typeface="Assistant Regular" panose="020B0604020202020204" charset="-79"/>
              </a:rPr>
              <a:t>Sutskever</a:t>
            </a:r>
            <a:r>
              <a:rPr lang="en-US" sz="2150" dirty="0">
                <a:effectLst/>
                <a:latin typeface="Assistant Regular" panose="020B0604020202020204" charset="-79"/>
                <a:ea typeface="MS Mincho" panose="02020609040205080304" pitchFamily="49" charset="-128"/>
                <a:cs typeface="Assistant Regular" panose="020B0604020202020204" charset="-79"/>
              </a:rPr>
              <a:t>, and Geoffrey E Hinton. 2012. </a:t>
            </a:r>
            <a:r>
              <a:rPr lang="en-US" sz="2150" dirty="0" err="1">
                <a:effectLst/>
                <a:latin typeface="Assistant Regular" panose="020B0604020202020204" charset="-79"/>
                <a:ea typeface="MS Mincho" panose="02020609040205080304" pitchFamily="49" charset="-128"/>
                <a:cs typeface="Assistant Regular" panose="020B0604020202020204" charset="-79"/>
              </a:rPr>
              <a:t>Imagenet</a:t>
            </a:r>
            <a:r>
              <a:rPr lang="en-US" sz="2150" dirty="0">
                <a:effectLst/>
                <a:latin typeface="Assistant Regular" panose="020B0604020202020204" charset="-79"/>
                <a:ea typeface="MS Mincho" panose="02020609040205080304" pitchFamily="49" charset="-128"/>
                <a:cs typeface="Assistant Regular" panose="020B0604020202020204" charset="-79"/>
              </a:rPr>
              <a:t> classification with deep convolutional neural networks. In Advances in neural information processing systems.</a:t>
            </a:r>
            <a:endParaRPr lang="en-IN" sz="2150" dirty="0">
              <a:effectLst/>
              <a:latin typeface="Assistant Regular" panose="020B0604020202020204" charset="-79"/>
              <a:ea typeface="MS Mincho" panose="02020609040205080304" pitchFamily="49" charset="-128"/>
              <a:cs typeface="Assistant Regular" panose="020B0604020202020204" charset="-79"/>
            </a:endParaRPr>
          </a:p>
          <a:p>
            <a:pPr marL="342900" lvl="0" indent="-342900" algn="just">
              <a:spcAft>
                <a:spcPts val="250"/>
              </a:spcAft>
              <a:buSzPts val="800"/>
              <a:buFont typeface="Arial" panose="020B0604020202020204" pitchFamily="34" charset="0"/>
              <a:buChar char="•"/>
              <a:tabLst>
                <a:tab pos="228600" algn="l"/>
              </a:tabLst>
            </a:pPr>
            <a:r>
              <a:rPr lang="en-US" sz="2150" dirty="0">
                <a:effectLst/>
                <a:latin typeface="Assistant Regular" panose="020B0604020202020204" charset="-79"/>
                <a:ea typeface="MS Mincho" panose="02020609040205080304" pitchFamily="49" charset="-128"/>
                <a:cs typeface="Assistant Regular" panose="020B0604020202020204" charset="-79"/>
              </a:rPr>
              <a:t>Ali Sharif </a:t>
            </a:r>
            <a:r>
              <a:rPr lang="en-US" sz="2150" dirty="0" err="1">
                <a:effectLst/>
                <a:latin typeface="Assistant Regular" panose="020B0604020202020204" charset="-79"/>
                <a:ea typeface="MS Mincho" panose="02020609040205080304" pitchFamily="49" charset="-128"/>
                <a:cs typeface="Assistant Regular" panose="020B0604020202020204" charset="-79"/>
              </a:rPr>
              <a:t>Razavian</a:t>
            </a:r>
            <a:r>
              <a:rPr lang="en-US" sz="2150" dirty="0">
                <a:effectLst/>
                <a:latin typeface="Assistant Regular" panose="020B0604020202020204" charset="-79"/>
                <a:ea typeface="MS Mincho" panose="02020609040205080304" pitchFamily="49" charset="-128"/>
                <a:cs typeface="Assistant Regular" panose="020B0604020202020204" charset="-79"/>
              </a:rPr>
              <a:t>, Hossein </a:t>
            </a:r>
            <a:r>
              <a:rPr lang="en-US" sz="2150" dirty="0" err="1">
                <a:effectLst/>
                <a:latin typeface="Assistant Regular" panose="020B0604020202020204" charset="-79"/>
                <a:ea typeface="MS Mincho" panose="02020609040205080304" pitchFamily="49" charset="-128"/>
                <a:cs typeface="Assistant Regular" panose="020B0604020202020204" charset="-79"/>
              </a:rPr>
              <a:t>Azizpour</a:t>
            </a:r>
            <a:r>
              <a:rPr lang="en-US" sz="2150" dirty="0">
                <a:effectLst/>
                <a:latin typeface="Assistant Regular" panose="020B0604020202020204" charset="-79"/>
                <a:ea typeface="MS Mincho" panose="02020609040205080304" pitchFamily="49" charset="-128"/>
                <a:cs typeface="Assistant Regular" panose="020B0604020202020204" charset="-79"/>
              </a:rPr>
              <a:t>, Josephine Sullivan, and Stefan Carlsson. 2014. CNN features off-the-shelf: an astounding baseline for recognition. In Proceedings of the IEEE conference on computer vision and pattern recognition workshops</a:t>
            </a:r>
            <a:endParaRPr lang="en-IN" sz="2150" dirty="0">
              <a:effectLst/>
              <a:latin typeface="Assistant Regular" panose="020B0604020202020204" charset="-79"/>
              <a:ea typeface="MS Mincho" panose="02020609040205080304" pitchFamily="49" charset="-128"/>
              <a:cs typeface="Assistant Regular" panose="020B0604020202020204" charset="-79"/>
            </a:endParaRPr>
          </a:p>
          <a:p>
            <a:pPr marL="342900" lvl="0" indent="-342900" algn="just">
              <a:spcAft>
                <a:spcPts val="250"/>
              </a:spcAft>
              <a:buSzPts val="800"/>
              <a:buFont typeface="Arial" panose="020B0604020202020204" pitchFamily="34" charset="0"/>
              <a:buChar char="•"/>
              <a:tabLst>
                <a:tab pos="228600" algn="l"/>
              </a:tabLst>
            </a:pPr>
            <a:r>
              <a:rPr lang="en-US" sz="2150" dirty="0">
                <a:effectLst/>
                <a:latin typeface="Assistant Regular" panose="020B0604020202020204" charset="-79"/>
                <a:ea typeface="MS Mincho" panose="02020609040205080304" pitchFamily="49" charset="-128"/>
                <a:cs typeface="Assistant Regular" panose="020B0604020202020204" charset="-79"/>
              </a:rPr>
              <a:t>Kai-Lung Hua, Che-Hao Hsu, </a:t>
            </a:r>
            <a:r>
              <a:rPr lang="en-US" sz="2150" dirty="0" err="1">
                <a:effectLst/>
                <a:latin typeface="Assistant Regular" panose="020B0604020202020204" charset="-79"/>
                <a:ea typeface="MS Mincho" panose="02020609040205080304" pitchFamily="49" charset="-128"/>
                <a:cs typeface="Assistant Regular" panose="020B0604020202020204" charset="-79"/>
              </a:rPr>
              <a:t>Shintami</a:t>
            </a:r>
            <a:r>
              <a:rPr lang="en-US" sz="2150" dirty="0">
                <a:effectLst/>
                <a:latin typeface="Assistant Regular" panose="020B0604020202020204" charset="-79"/>
                <a:ea typeface="MS Mincho" panose="02020609040205080304" pitchFamily="49" charset="-128"/>
                <a:cs typeface="Assistant Regular" panose="020B0604020202020204" charset="-79"/>
              </a:rPr>
              <a:t> </a:t>
            </a:r>
            <a:r>
              <a:rPr lang="en-US" sz="2150" dirty="0" err="1">
                <a:effectLst/>
                <a:latin typeface="Assistant Regular" panose="020B0604020202020204" charset="-79"/>
                <a:ea typeface="MS Mincho" panose="02020609040205080304" pitchFamily="49" charset="-128"/>
                <a:cs typeface="Assistant Regular" panose="020B0604020202020204" charset="-79"/>
              </a:rPr>
              <a:t>Chusnul</a:t>
            </a:r>
            <a:r>
              <a:rPr lang="en-US" sz="2150" dirty="0">
                <a:effectLst/>
                <a:latin typeface="Assistant Regular" panose="020B0604020202020204" charset="-79"/>
                <a:ea typeface="MS Mincho" panose="02020609040205080304" pitchFamily="49" charset="-128"/>
                <a:cs typeface="Assistant Regular" panose="020B0604020202020204" charset="-79"/>
              </a:rPr>
              <a:t> </a:t>
            </a:r>
            <a:r>
              <a:rPr lang="en-US" sz="2150" dirty="0" err="1">
                <a:effectLst/>
                <a:latin typeface="Assistant Regular" panose="020B0604020202020204" charset="-79"/>
                <a:ea typeface="MS Mincho" panose="02020609040205080304" pitchFamily="49" charset="-128"/>
                <a:cs typeface="Assistant Regular" panose="020B0604020202020204" charset="-79"/>
              </a:rPr>
              <a:t>Hidayati</a:t>
            </a:r>
            <a:r>
              <a:rPr lang="en-US" sz="2150" dirty="0">
                <a:effectLst/>
                <a:latin typeface="Assistant Regular" panose="020B0604020202020204" charset="-79"/>
                <a:ea typeface="MS Mincho" panose="02020609040205080304" pitchFamily="49" charset="-128"/>
                <a:cs typeface="Assistant Regular" panose="020B0604020202020204" charset="-79"/>
              </a:rPr>
              <a:t>, </a:t>
            </a:r>
            <a:r>
              <a:rPr lang="en-US" sz="2150" dirty="0" err="1">
                <a:effectLst/>
                <a:latin typeface="Assistant Regular" panose="020B0604020202020204" charset="-79"/>
                <a:ea typeface="MS Mincho" panose="02020609040205080304" pitchFamily="49" charset="-128"/>
                <a:cs typeface="Assistant Regular" panose="020B0604020202020204" charset="-79"/>
              </a:rPr>
              <a:t>WenHuang</a:t>
            </a:r>
            <a:r>
              <a:rPr lang="en-US" sz="2150" dirty="0">
                <a:effectLst/>
                <a:latin typeface="Assistant Regular" panose="020B0604020202020204" charset="-79"/>
                <a:ea typeface="MS Mincho" panose="02020609040205080304" pitchFamily="49" charset="-128"/>
                <a:cs typeface="Assistant Regular" panose="020B0604020202020204" charset="-79"/>
              </a:rPr>
              <a:t> Cheng, and Yu-Jen Chen. 2015. Computer-aided classification of lung nodules on computed tomography images via deep learning technique. </a:t>
            </a:r>
            <a:r>
              <a:rPr lang="en-US" sz="2150" dirty="0" err="1">
                <a:effectLst/>
                <a:latin typeface="Assistant Regular" panose="020B0604020202020204" charset="-79"/>
                <a:ea typeface="MS Mincho" panose="02020609040205080304" pitchFamily="49" charset="-128"/>
                <a:cs typeface="Assistant Regular" panose="020B0604020202020204" charset="-79"/>
              </a:rPr>
              <a:t>OncoTargets</a:t>
            </a:r>
            <a:r>
              <a:rPr lang="en-US" sz="2150" dirty="0">
                <a:effectLst/>
                <a:latin typeface="Assistant Regular" panose="020B0604020202020204" charset="-79"/>
                <a:ea typeface="MS Mincho" panose="02020609040205080304" pitchFamily="49" charset="-128"/>
                <a:cs typeface="Assistant Regular" panose="020B0604020202020204" charset="-79"/>
              </a:rPr>
              <a:t> and therapy 8</a:t>
            </a:r>
            <a:endParaRPr lang="en-IN" sz="2150" dirty="0">
              <a:effectLst/>
              <a:latin typeface="Assistant Regular" panose="020B0604020202020204" charset="-79"/>
              <a:ea typeface="MS Mincho" panose="02020609040205080304" pitchFamily="49" charset="-128"/>
              <a:cs typeface="Assistant Regular" panose="020B0604020202020204" charset="-79"/>
            </a:endParaRPr>
          </a:p>
          <a:p>
            <a:pPr marL="342900" lvl="0" indent="-342900" algn="just">
              <a:spcAft>
                <a:spcPts val="250"/>
              </a:spcAft>
              <a:buSzPts val="800"/>
              <a:buFont typeface="Arial" panose="020B0604020202020204" pitchFamily="34" charset="0"/>
              <a:buChar char="•"/>
              <a:tabLst>
                <a:tab pos="228600" algn="l"/>
              </a:tabLst>
            </a:pPr>
            <a:r>
              <a:rPr lang="en-US" sz="2150" dirty="0">
                <a:effectLst/>
                <a:latin typeface="Assistant Regular" panose="020B0604020202020204" charset="-79"/>
                <a:ea typeface="MS Mincho" panose="02020609040205080304" pitchFamily="49" charset="-128"/>
                <a:cs typeface="Assistant Regular" panose="020B0604020202020204" charset="-79"/>
              </a:rPr>
              <a:t>Mohammad Tariqul Islam, Md Abdul </a:t>
            </a:r>
            <a:r>
              <a:rPr lang="en-US" sz="2150" dirty="0" err="1">
                <a:effectLst/>
                <a:latin typeface="Assistant Regular" panose="020B0604020202020204" charset="-79"/>
                <a:ea typeface="MS Mincho" panose="02020609040205080304" pitchFamily="49" charset="-128"/>
                <a:cs typeface="Assistant Regular" panose="020B0604020202020204" charset="-79"/>
              </a:rPr>
              <a:t>Aowal</a:t>
            </a:r>
            <a:r>
              <a:rPr lang="en-US" sz="2150" dirty="0">
                <a:effectLst/>
                <a:latin typeface="Assistant Regular" panose="020B0604020202020204" charset="-79"/>
                <a:ea typeface="MS Mincho" panose="02020609040205080304" pitchFamily="49" charset="-128"/>
                <a:cs typeface="Assistant Regular" panose="020B0604020202020204" charset="-79"/>
              </a:rPr>
              <a:t>, Ahmed Tahseen </a:t>
            </a:r>
            <a:r>
              <a:rPr lang="en-US" sz="2150" dirty="0" err="1">
                <a:effectLst/>
                <a:latin typeface="Assistant Regular" panose="020B0604020202020204" charset="-79"/>
                <a:ea typeface="MS Mincho" panose="02020609040205080304" pitchFamily="49" charset="-128"/>
                <a:cs typeface="Assistant Regular" panose="020B0604020202020204" charset="-79"/>
              </a:rPr>
              <a:t>Minhaz</a:t>
            </a:r>
            <a:r>
              <a:rPr lang="en-US" sz="2150" dirty="0">
                <a:effectLst/>
                <a:latin typeface="Assistant Regular" panose="020B0604020202020204" charset="-79"/>
                <a:ea typeface="MS Mincho" panose="02020609040205080304" pitchFamily="49" charset="-128"/>
                <a:cs typeface="Assistant Regular" panose="020B0604020202020204" charset="-79"/>
              </a:rPr>
              <a:t>, and Khalid Ashraf. 2017.</a:t>
            </a:r>
            <a:endParaRPr lang="en-IN" sz="2150" dirty="0">
              <a:effectLst/>
              <a:latin typeface="Assistant Regular" panose="020B0604020202020204" charset="-79"/>
              <a:ea typeface="MS Mincho" panose="02020609040205080304" pitchFamily="49" charset="-128"/>
              <a:cs typeface="Assistant Regular" panose="020B0604020202020204" charset="-79"/>
            </a:endParaRPr>
          </a:p>
          <a:p>
            <a:pPr marL="342900" lvl="0" indent="-342900" algn="just">
              <a:spcAft>
                <a:spcPts val="250"/>
              </a:spcAft>
              <a:buSzPts val="800"/>
              <a:buFont typeface="Arial" panose="020B0604020202020204" pitchFamily="34" charset="0"/>
              <a:buChar char="•"/>
              <a:tabLst>
                <a:tab pos="228600" algn="l"/>
              </a:tabLst>
            </a:pPr>
            <a:r>
              <a:rPr lang="en-US" sz="2150" dirty="0">
                <a:effectLst/>
                <a:latin typeface="Assistant Regular" panose="020B0604020202020204" charset="-79"/>
                <a:ea typeface="MS Mincho" panose="02020609040205080304" pitchFamily="49" charset="-128"/>
                <a:cs typeface="Assistant Regular" panose="020B0604020202020204" charset="-79"/>
              </a:rPr>
              <a:t>Pulkit Kumar, Monika Grewal, and </a:t>
            </a:r>
            <a:r>
              <a:rPr lang="en-US" sz="2150" dirty="0" err="1">
                <a:effectLst/>
                <a:latin typeface="Assistant Regular" panose="020B0604020202020204" charset="-79"/>
                <a:ea typeface="MS Mincho" panose="02020609040205080304" pitchFamily="49" charset="-128"/>
                <a:cs typeface="Assistant Regular" panose="020B0604020202020204" charset="-79"/>
              </a:rPr>
              <a:t>Muktabh</a:t>
            </a:r>
            <a:r>
              <a:rPr lang="en-US" sz="2150" dirty="0">
                <a:effectLst/>
                <a:latin typeface="Assistant Regular" panose="020B0604020202020204" charset="-79"/>
                <a:ea typeface="MS Mincho" panose="02020609040205080304" pitchFamily="49" charset="-128"/>
                <a:cs typeface="Assistant Regular" panose="020B0604020202020204" charset="-79"/>
              </a:rPr>
              <a:t> Mayank Srivastava. 2018. Boosted cascaded convnets for multilabel classification of thoracic diseases in chest radiographs. In International Conference Image Analysis and Recognition. Springer</a:t>
            </a:r>
            <a:endParaRPr lang="en-IN" sz="2150" dirty="0">
              <a:effectLst/>
              <a:latin typeface="Assistant Regular" panose="020B0604020202020204" charset="-79"/>
              <a:ea typeface="MS Mincho" panose="02020609040205080304" pitchFamily="49" charset="-128"/>
              <a:cs typeface="Assistant Regular" panose="020B0604020202020204" charset="-79"/>
            </a:endParaRPr>
          </a:p>
          <a:p>
            <a:pPr marL="342900" lvl="0" indent="-342900" algn="just">
              <a:lnSpc>
                <a:spcPts val="900"/>
              </a:lnSpc>
              <a:spcAft>
                <a:spcPts val="250"/>
              </a:spcAft>
              <a:buSzPts val="800"/>
              <a:buFont typeface="Times New Roman" panose="02020603050405020304" pitchFamily="18" charset="0"/>
              <a:buAutoNum type="arabicPeriod"/>
              <a:tabLst>
                <a:tab pos="228600" algn="l"/>
              </a:tabLst>
            </a:pPr>
            <a:endParaRPr lang="en-IN" sz="2150" dirty="0">
              <a:effectLst/>
              <a:latin typeface="Assistant Regular" panose="020B0604020202020204" charset="-79"/>
              <a:ea typeface="SimSun" panose="02010600030101010101" pitchFamily="2" charset="-122"/>
              <a:cs typeface="Assistant Regular" panose="020B0604020202020204" charset="-79"/>
            </a:endParaRPr>
          </a:p>
        </p:txBody>
      </p:sp>
      <p:pic>
        <p:nvPicPr>
          <p:cNvPr id="13" name="Picture 13"/>
          <p:cNvPicPr>
            <a:picLocks noChangeAspect="1"/>
          </p:cNvPicPr>
          <p:nvPr/>
        </p:nvPicPr>
        <p:blipFill>
          <a:blip r:embed="rId3"/>
          <a:srcRect/>
          <a:stretch>
            <a:fillRect/>
          </a:stretch>
        </p:blipFill>
        <p:spPr>
          <a:xfrm rot="313119">
            <a:off x="15158388" y="-1579634"/>
            <a:ext cx="5214256" cy="4986132"/>
          </a:xfrm>
          <a:prstGeom prst="rect">
            <a:avLst/>
          </a:prstGeom>
        </p:spPr>
      </p:pic>
      <p:pic>
        <p:nvPicPr>
          <p:cNvPr id="14" name="Picture 14"/>
          <p:cNvPicPr>
            <a:picLocks noChangeAspect="1"/>
          </p:cNvPicPr>
          <p:nvPr/>
        </p:nvPicPr>
        <p:blipFill>
          <a:blip r:embed="rId4">
            <a:alphaModFix amt="86000"/>
          </a:blip>
          <a:srcRect/>
          <a:stretch>
            <a:fillRect/>
          </a:stretch>
        </p:blipFill>
        <p:spPr>
          <a:xfrm>
            <a:off x="16360192" y="0"/>
            <a:ext cx="899108" cy="1425002"/>
          </a:xfrm>
          <a:prstGeom prst="rect">
            <a:avLst/>
          </a:prstGeom>
        </p:spPr>
      </p:pic>
    </p:spTree>
    <p:extLst>
      <p:ext uri="{BB962C8B-B14F-4D97-AF65-F5344CB8AC3E}">
        <p14:creationId xmlns:p14="http://schemas.microsoft.com/office/powerpoint/2010/main" val="3302019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022061" y="8242530"/>
            <a:ext cx="4315504" cy="4088940"/>
          </a:xfrm>
          <a:prstGeom prst="rect">
            <a:avLst/>
          </a:prstGeom>
        </p:spPr>
      </p:pic>
      <p:pic>
        <p:nvPicPr>
          <p:cNvPr id="3" name="Picture 3"/>
          <p:cNvPicPr>
            <a:picLocks noChangeAspect="1"/>
          </p:cNvPicPr>
          <p:nvPr/>
        </p:nvPicPr>
        <p:blipFill>
          <a:blip r:embed="rId3"/>
          <a:srcRect/>
          <a:stretch>
            <a:fillRect/>
          </a:stretch>
        </p:blipFill>
        <p:spPr>
          <a:xfrm rot="313119">
            <a:off x="15158388" y="-1579634"/>
            <a:ext cx="5214256" cy="4986132"/>
          </a:xfrm>
          <a:prstGeom prst="rect">
            <a:avLst/>
          </a:prstGeom>
        </p:spPr>
      </p:pic>
      <p:sp>
        <p:nvSpPr>
          <p:cNvPr id="4" name="TextBox 4"/>
          <p:cNvSpPr txBox="1"/>
          <p:nvPr/>
        </p:nvSpPr>
        <p:spPr>
          <a:xfrm>
            <a:off x="1636817" y="1038225"/>
            <a:ext cx="7304412" cy="3198953"/>
          </a:xfrm>
          <a:prstGeom prst="rect">
            <a:avLst/>
          </a:prstGeom>
        </p:spPr>
        <p:txBody>
          <a:bodyPr lIns="0" tIns="0" rIns="0" bIns="0" rtlCol="0" anchor="t">
            <a:spAutoFit/>
          </a:bodyPr>
          <a:lstStyle/>
          <a:p>
            <a:pPr algn="ctr">
              <a:lnSpc>
                <a:spcPts val="8345"/>
              </a:lnSpc>
            </a:pPr>
            <a:r>
              <a:rPr lang="en-US" sz="7072" dirty="0">
                <a:solidFill>
                  <a:srgbClr val="000000"/>
                </a:solidFill>
                <a:latin typeface="HK Grotesk Bold"/>
              </a:rPr>
              <a:t>Introduction to Pneumonia Detection System</a:t>
            </a:r>
          </a:p>
        </p:txBody>
      </p:sp>
      <p:sp>
        <p:nvSpPr>
          <p:cNvPr id="5" name="TextBox 5"/>
          <p:cNvSpPr txBox="1"/>
          <p:nvPr/>
        </p:nvSpPr>
        <p:spPr>
          <a:xfrm>
            <a:off x="1839588" y="4732981"/>
            <a:ext cx="7304412" cy="4195123"/>
          </a:xfrm>
          <a:prstGeom prst="rect">
            <a:avLst/>
          </a:prstGeom>
        </p:spPr>
        <p:txBody>
          <a:bodyPr lIns="0" tIns="0" rIns="0" bIns="0" rtlCol="0" anchor="t">
            <a:spAutoFit/>
          </a:bodyPr>
          <a:lstStyle/>
          <a:p>
            <a:pPr algn="ctr">
              <a:lnSpc>
                <a:spcPts val="2983"/>
              </a:lnSpc>
            </a:pPr>
            <a:r>
              <a:rPr lang="en-US" sz="2131" spc="-21" dirty="0">
                <a:solidFill>
                  <a:srgbClr val="000000"/>
                </a:solidFill>
                <a:latin typeface="Assistant Regular"/>
              </a:rPr>
              <a:t>Pneumonia Detection has become a serious problem in today's society. In order to combat this</a:t>
            </a:r>
            <a:r>
              <a:rPr lang="en-US" sz="2100" spc="-21" dirty="0">
                <a:solidFill>
                  <a:srgbClr val="000000"/>
                </a:solidFill>
                <a:latin typeface="Assistant Regular"/>
              </a:rPr>
              <a:t>, </a:t>
            </a:r>
            <a:r>
              <a:rPr lang="en-US" sz="2100" dirty="0">
                <a:effectLst/>
                <a:latin typeface="Assistant Regular" panose="020B0604020202020204" charset="-79"/>
                <a:ea typeface="SimSun" panose="02010600030101010101" pitchFamily="2" charset="-122"/>
                <a:cs typeface="Assistant Regular" panose="020B0604020202020204" charset="-79"/>
              </a:rPr>
              <a:t>computer-aided classification approach, named Ensemble Learning (EL), for diagnosing pneumonia on chest X-ray images</a:t>
            </a:r>
            <a:r>
              <a:rPr lang="en-US" sz="2100" spc="-21" dirty="0">
                <a:solidFill>
                  <a:srgbClr val="000000"/>
                </a:solidFill>
                <a:latin typeface="Assistant Regular" panose="020B0604020202020204" charset="-79"/>
                <a:cs typeface="Assistant Regular" panose="020B0604020202020204" charset="-79"/>
              </a:rPr>
              <a:t>.</a:t>
            </a:r>
            <a:r>
              <a:rPr lang="en-US" sz="2131" spc="-21" dirty="0">
                <a:solidFill>
                  <a:srgbClr val="000000"/>
                </a:solidFill>
                <a:latin typeface="Assistant Regular"/>
              </a:rPr>
              <a:t> This presentation will discuss the fundamentals of Pneumonia Detection and the various methods used by </a:t>
            </a:r>
            <a:r>
              <a:rPr lang="en-US" sz="2100" dirty="0">
                <a:effectLst/>
                <a:latin typeface="Assistant Regular" panose="020B0604020202020204" charset="-79"/>
                <a:ea typeface="SimSun" panose="02010600030101010101" pitchFamily="2" charset="-122"/>
                <a:cs typeface="Assistant Regular" panose="020B0604020202020204" charset="-79"/>
              </a:rPr>
              <a:t>Ensemble Learning (EL), </a:t>
            </a:r>
            <a:r>
              <a:rPr lang="en-US" sz="2131" spc="-21" dirty="0">
                <a:solidFill>
                  <a:srgbClr val="000000"/>
                </a:solidFill>
                <a:latin typeface="Assistant Regular"/>
              </a:rPr>
              <a:t>algorithms.</a:t>
            </a:r>
          </a:p>
          <a:p>
            <a:pPr algn="ctr">
              <a:lnSpc>
                <a:spcPts val="2983"/>
              </a:lnSpc>
            </a:pPr>
            <a:r>
              <a:rPr lang="en-US" sz="2131" spc="-21" dirty="0">
                <a:solidFill>
                  <a:srgbClr val="000000"/>
                </a:solidFill>
                <a:latin typeface="Assistant Regular"/>
              </a:rPr>
              <a:t>Pneumonia Detection is a complex task, </a:t>
            </a:r>
            <a:r>
              <a:rPr lang="en-US" sz="2100" spc="-21" dirty="0">
                <a:solidFill>
                  <a:srgbClr val="000000"/>
                </a:solidFill>
                <a:latin typeface="Assistant Regular"/>
              </a:rPr>
              <a:t>as </a:t>
            </a:r>
            <a:r>
              <a:rPr lang="en-US" sz="2100" dirty="0">
                <a:effectLst/>
                <a:latin typeface="Assistant Regular" panose="020B0604020202020204" charset="-79"/>
                <a:ea typeface="SimSun" panose="02010600030101010101" pitchFamily="2" charset="-122"/>
                <a:cs typeface="Assistant Regular" panose="020B0604020202020204" charset="-79"/>
              </a:rPr>
              <a:t>EL is based on three well-known pre-trained CNN models, namely DenseNet169, MobileNetV2, and Vision Transformer, which are fine-tuned on the chest X-ray dataset</a:t>
            </a:r>
            <a:r>
              <a:rPr lang="en-US" sz="1800" dirty="0">
                <a:effectLst/>
                <a:latin typeface="Times New Roman" panose="02020603050405020304" pitchFamily="18" charset="0"/>
                <a:ea typeface="SimSun" panose="02010600030101010101" pitchFamily="2" charset="-122"/>
              </a:rPr>
              <a:t> </a:t>
            </a:r>
            <a:r>
              <a:rPr lang="en-US" sz="2100" dirty="0">
                <a:effectLst/>
                <a:latin typeface="Assistant Regular" panose="020B0604020202020204" charset="-79"/>
                <a:ea typeface="SimSun" panose="02010600030101010101" pitchFamily="2" charset="-122"/>
                <a:cs typeface="Assistant Regular" panose="020B0604020202020204" charset="-79"/>
              </a:rPr>
              <a:t>. The extracted features from these models are combined to obtain the final results. </a:t>
            </a:r>
            <a:endParaRPr lang="en-US" sz="2100" spc="-21" dirty="0">
              <a:solidFill>
                <a:srgbClr val="000000"/>
              </a:solidFill>
              <a:latin typeface="Assistant Regular" panose="020B0604020202020204" charset="-79"/>
              <a:cs typeface="Assistant Regular" panose="020B0604020202020204" charset="-79"/>
            </a:endParaRPr>
          </a:p>
        </p:txBody>
      </p:sp>
      <p:pic>
        <p:nvPicPr>
          <p:cNvPr id="6" name="Picture 6"/>
          <p:cNvPicPr>
            <a:picLocks noChangeAspect="1"/>
          </p:cNvPicPr>
          <p:nvPr/>
        </p:nvPicPr>
        <p:blipFill>
          <a:blip r:embed="rId4"/>
          <a:srcRect l="1420" t="1317" r="19063"/>
          <a:stretch>
            <a:fillRect/>
          </a:stretch>
        </p:blipFill>
        <p:spPr>
          <a:xfrm>
            <a:off x="9998936" y="0"/>
            <a:ext cx="8289064" cy="10287000"/>
          </a:xfrm>
          <a:prstGeom prst="rect">
            <a:avLst/>
          </a:prstGeom>
        </p:spPr>
      </p:pic>
      <p:pic>
        <p:nvPicPr>
          <p:cNvPr id="7" name="Picture 7"/>
          <p:cNvPicPr>
            <a:picLocks noChangeAspect="1"/>
          </p:cNvPicPr>
          <p:nvPr/>
        </p:nvPicPr>
        <p:blipFill>
          <a:blip r:embed="rId5">
            <a:alphaModFix amt="87000"/>
          </a:blip>
          <a:srcRect/>
          <a:stretch>
            <a:fillRect/>
          </a:stretch>
        </p:blipFill>
        <p:spPr>
          <a:xfrm>
            <a:off x="16360192" y="0"/>
            <a:ext cx="899108" cy="142500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5624184">
            <a:off x="10224813" y="-1931495"/>
            <a:ext cx="9054625" cy="8058616"/>
          </a:xfrm>
          <a:prstGeom prst="rect">
            <a:avLst/>
          </a:prstGeom>
        </p:spPr>
      </p:pic>
      <p:pic>
        <p:nvPicPr>
          <p:cNvPr id="3" name="Picture 3"/>
          <p:cNvPicPr>
            <a:picLocks noChangeAspect="1"/>
          </p:cNvPicPr>
          <p:nvPr/>
        </p:nvPicPr>
        <p:blipFill>
          <a:blip r:embed="rId3"/>
          <a:srcRect/>
          <a:stretch>
            <a:fillRect/>
          </a:stretch>
        </p:blipFill>
        <p:spPr>
          <a:xfrm rot="-5017281">
            <a:off x="7304671" y="971407"/>
            <a:ext cx="1811240" cy="1716150"/>
          </a:xfrm>
          <a:prstGeom prst="rect">
            <a:avLst/>
          </a:prstGeom>
        </p:spPr>
      </p:pic>
      <p:pic>
        <p:nvPicPr>
          <p:cNvPr id="4" name="Picture 4"/>
          <p:cNvPicPr>
            <a:picLocks noChangeAspect="1"/>
          </p:cNvPicPr>
          <p:nvPr/>
        </p:nvPicPr>
        <p:blipFill>
          <a:blip r:embed="rId4"/>
          <a:srcRect/>
          <a:stretch>
            <a:fillRect/>
          </a:stretch>
        </p:blipFill>
        <p:spPr>
          <a:xfrm rot="-10567437">
            <a:off x="16126494" y="6825098"/>
            <a:ext cx="3789612" cy="3623816"/>
          </a:xfrm>
          <a:prstGeom prst="rect">
            <a:avLst/>
          </a:prstGeom>
        </p:spPr>
      </p:pic>
      <p:sp>
        <p:nvSpPr>
          <p:cNvPr id="5" name="TextBox 5"/>
          <p:cNvSpPr txBox="1"/>
          <p:nvPr/>
        </p:nvSpPr>
        <p:spPr>
          <a:xfrm>
            <a:off x="1648714" y="3141405"/>
            <a:ext cx="8934485" cy="1191137"/>
          </a:xfrm>
          <a:prstGeom prst="rect">
            <a:avLst/>
          </a:prstGeom>
        </p:spPr>
        <p:txBody>
          <a:bodyPr lIns="0" tIns="0" rIns="0" bIns="0" rtlCol="0" anchor="t">
            <a:spAutoFit/>
          </a:bodyPr>
          <a:lstStyle/>
          <a:p>
            <a:pPr>
              <a:lnSpc>
                <a:spcPts val="9440"/>
              </a:lnSpc>
            </a:pPr>
            <a:r>
              <a:rPr lang="en-US" sz="8000">
                <a:solidFill>
                  <a:srgbClr val="FFFFFF"/>
                </a:solidFill>
                <a:latin typeface="HK Grotesk Bold"/>
              </a:rPr>
              <a:t>Outline</a:t>
            </a:r>
          </a:p>
        </p:txBody>
      </p:sp>
      <p:sp>
        <p:nvSpPr>
          <p:cNvPr id="6" name="TextBox 6"/>
          <p:cNvSpPr txBox="1"/>
          <p:nvPr/>
        </p:nvSpPr>
        <p:spPr>
          <a:xfrm>
            <a:off x="1423624" y="4665822"/>
            <a:ext cx="5653814" cy="4078039"/>
          </a:xfrm>
          <a:prstGeom prst="rect">
            <a:avLst/>
          </a:prstGeom>
        </p:spPr>
        <p:txBody>
          <a:bodyPr lIns="0" tIns="0" rIns="0" bIns="0" rtlCol="0" anchor="t">
            <a:spAutoFit/>
          </a:bodyPr>
          <a:lstStyle/>
          <a:p>
            <a:pPr marL="634890" lvl="1" indent="-317445">
              <a:lnSpc>
                <a:spcPts val="4116"/>
              </a:lnSpc>
              <a:buFont typeface="Arial"/>
              <a:buChar char="•"/>
            </a:pPr>
            <a:r>
              <a:rPr lang="en-US" sz="2940" spc="-29" dirty="0">
                <a:solidFill>
                  <a:srgbClr val="FFFFFF"/>
                </a:solidFill>
                <a:latin typeface="Times New Roman"/>
              </a:rPr>
              <a:t>Introduction to Project</a:t>
            </a:r>
          </a:p>
          <a:p>
            <a:pPr marL="634890" lvl="1" indent="-317445">
              <a:lnSpc>
                <a:spcPts val="4116"/>
              </a:lnSpc>
              <a:buFont typeface="Arial"/>
              <a:buChar char="•"/>
            </a:pPr>
            <a:r>
              <a:rPr lang="en-US" sz="2940" spc="-29" dirty="0">
                <a:solidFill>
                  <a:srgbClr val="FFFFFF"/>
                </a:solidFill>
                <a:latin typeface="Times New Roman"/>
              </a:rPr>
              <a:t>Problem Formulation</a:t>
            </a:r>
          </a:p>
          <a:p>
            <a:pPr marL="634890" lvl="1" indent="-317445">
              <a:lnSpc>
                <a:spcPts val="4116"/>
              </a:lnSpc>
              <a:buFont typeface="Arial"/>
              <a:buChar char="•"/>
            </a:pPr>
            <a:r>
              <a:rPr lang="en-US" sz="2940" spc="-29" dirty="0">
                <a:solidFill>
                  <a:srgbClr val="FFFFFF"/>
                </a:solidFill>
                <a:latin typeface="Times New Roman"/>
              </a:rPr>
              <a:t>Objective </a:t>
            </a:r>
          </a:p>
          <a:p>
            <a:pPr marL="634890" lvl="1" indent="-317445">
              <a:lnSpc>
                <a:spcPts val="4116"/>
              </a:lnSpc>
              <a:buFont typeface="Arial"/>
              <a:buChar char="•"/>
            </a:pPr>
            <a:r>
              <a:rPr lang="en-US" sz="2940" spc="-29" dirty="0">
                <a:solidFill>
                  <a:srgbClr val="FFFFFF"/>
                </a:solidFill>
                <a:latin typeface="Times New Roman"/>
              </a:rPr>
              <a:t>Methodology Used</a:t>
            </a:r>
          </a:p>
          <a:p>
            <a:pPr marL="634890" lvl="1" indent="-317445">
              <a:lnSpc>
                <a:spcPts val="4116"/>
              </a:lnSpc>
              <a:buFont typeface="Arial"/>
              <a:buChar char="•"/>
            </a:pPr>
            <a:r>
              <a:rPr lang="en-US" sz="2940" spc="-29" dirty="0">
                <a:solidFill>
                  <a:srgbClr val="FFFFFF"/>
                </a:solidFill>
                <a:latin typeface="Times New Roman"/>
              </a:rPr>
              <a:t>Results and Outputs</a:t>
            </a:r>
          </a:p>
          <a:p>
            <a:pPr marL="634890" lvl="1" indent="-317445">
              <a:lnSpc>
                <a:spcPts val="4116"/>
              </a:lnSpc>
              <a:buFont typeface="Arial"/>
              <a:buChar char="•"/>
            </a:pPr>
            <a:r>
              <a:rPr lang="en-US" sz="2940" spc="-29" dirty="0">
                <a:solidFill>
                  <a:srgbClr val="FFFFFF"/>
                </a:solidFill>
                <a:latin typeface="Times New Roman"/>
              </a:rPr>
              <a:t>Conclusion</a:t>
            </a:r>
          </a:p>
          <a:p>
            <a:pPr marL="634890" lvl="1" indent="-317445">
              <a:lnSpc>
                <a:spcPts val="4116"/>
              </a:lnSpc>
              <a:buFont typeface="Arial"/>
              <a:buChar char="•"/>
            </a:pPr>
            <a:r>
              <a:rPr lang="en-US" sz="2940" spc="-29" dirty="0">
                <a:solidFill>
                  <a:srgbClr val="FFFFFF"/>
                </a:solidFill>
                <a:latin typeface="Times New Roman"/>
              </a:rPr>
              <a:t>References</a:t>
            </a:r>
          </a:p>
          <a:p>
            <a:pPr>
              <a:lnSpc>
                <a:spcPts val="3136"/>
              </a:lnSpc>
            </a:pPr>
            <a:endParaRPr lang="en-US" sz="2940" spc="-29" dirty="0">
              <a:solidFill>
                <a:srgbClr val="FFFFFF"/>
              </a:solidFill>
              <a:latin typeface="Times New Roman"/>
            </a:endParaRPr>
          </a:p>
        </p:txBody>
      </p:sp>
      <p:pic>
        <p:nvPicPr>
          <p:cNvPr id="7" name="Picture 7"/>
          <p:cNvPicPr>
            <a:picLocks noChangeAspect="1"/>
          </p:cNvPicPr>
          <p:nvPr/>
        </p:nvPicPr>
        <p:blipFill>
          <a:blip r:embed="rId5">
            <a:alphaModFix amt="86000"/>
          </a:blip>
          <a:srcRect/>
          <a:stretch>
            <a:fillRect/>
          </a:stretch>
        </p:blipFill>
        <p:spPr>
          <a:xfrm>
            <a:off x="16360192" y="0"/>
            <a:ext cx="899108" cy="142500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5238549" y="7531796"/>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3667511" y="-2216185"/>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2362671" y="6401890"/>
            <a:ext cx="7824542" cy="6963843"/>
          </a:xfrm>
          <a:prstGeom prst="rect">
            <a:avLst/>
          </a:prstGeom>
        </p:spPr>
      </p:pic>
      <p:pic>
        <p:nvPicPr>
          <p:cNvPr id="5" name="Picture 5"/>
          <p:cNvPicPr>
            <a:picLocks noChangeAspect="1"/>
          </p:cNvPicPr>
          <p:nvPr/>
        </p:nvPicPr>
        <p:blipFill>
          <a:blip r:embed="rId3"/>
          <a:srcRect/>
          <a:stretch>
            <a:fillRect/>
          </a:stretch>
        </p:blipFill>
        <p:spPr>
          <a:xfrm rot="6959566">
            <a:off x="-761750" y="523555"/>
            <a:ext cx="2895099" cy="2768439"/>
          </a:xfrm>
          <a:prstGeom prst="rect">
            <a:avLst/>
          </a:prstGeom>
        </p:spPr>
      </p:pic>
      <p:sp>
        <p:nvSpPr>
          <p:cNvPr id="6" name="TextBox 6"/>
          <p:cNvSpPr txBox="1"/>
          <p:nvPr/>
        </p:nvSpPr>
        <p:spPr>
          <a:xfrm>
            <a:off x="3215563" y="3912024"/>
            <a:ext cx="5307614" cy="2104183"/>
          </a:xfrm>
          <a:prstGeom prst="rect">
            <a:avLst/>
          </a:prstGeom>
        </p:spPr>
        <p:txBody>
          <a:bodyPr lIns="0" tIns="0" rIns="0" bIns="0" rtlCol="0" anchor="t">
            <a:spAutoFit/>
          </a:bodyPr>
          <a:lstStyle/>
          <a:p>
            <a:pPr>
              <a:lnSpc>
                <a:spcPts val="8345"/>
              </a:lnSpc>
            </a:pPr>
            <a:r>
              <a:rPr lang="en-US" sz="7072">
                <a:solidFill>
                  <a:srgbClr val="731F7D"/>
                </a:solidFill>
                <a:latin typeface="HK Grotesk Bold"/>
              </a:rPr>
              <a:t>Problem </a:t>
            </a:r>
          </a:p>
          <a:p>
            <a:pPr>
              <a:lnSpc>
                <a:spcPts val="8345"/>
              </a:lnSpc>
            </a:pPr>
            <a:r>
              <a:rPr lang="en-US" sz="7072">
                <a:solidFill>
                  <a:srgbClr val="731F7D"/>
                </a:solidFill>
                <a:latin typeface="HK Grotesk Bold"/>
              </a:rPr>
              <a:t>Formulation</a:t>
            </a:r>
          </a:p>
        </p:txBody>
      </p:sp>
      <p:sp>
        <p:nvSpPr>
          <p:cNvPr id="7" name="TextBox 7"/>
          <p:cNvSpPr txBox="1"/>
          <p:nvPr/>
        </p:nvSpPr>
        <p:spPr>
          <a:xfrm>
            <a:off x="9144000" y="2845117"/>
            <a:ext cx="7173929" cy="4929555"/>
          </a:xfrm>
          <a:prstGeom prst="rect">
            <a:avLst/>
          </a:prstGeom>
        </p:spPr>
        <p:txBody>
          <a:bodyPr lIns="0" tIns="0" rIns="0" bIns="0" rtlCol="0" anchor="t">
            <a:spAutoFit/>
          </a:bodyPr>
          <a:lstStyle/>
          <a:p>
            <a:pPr indent="172720" algn="just">
              <a:spcAft>
                <a:spcPts val="1000"/>
              </a:spcAft>
            </a:pPr>
            <a:r>
              <a:rPr lang="en-US" sz="2400" dirty="0"/>
              <a:t>Currently, there are several common techniques used for detecting Pneumonia, including Sputum tests, Blood tests, and CT Scans. However, Blood tests can take a longer time to produce results, Sputum tests may be less accurate, and CT Scans can be prohibitively expensive for the average person. These factors motivated us to undertake this project, which aims to provide patients with a preliminary understanding of their health, thereby reducing costs and the need for multiple tests.</a:t>
            </a:r>
          </a:p>
          <a:p>
            <a:pPr indent="172720" algn="just">
              <a:spcAft>
                <a:spcPts val="1000"/>
              </a:spcAft>
            </a:pPr>
            <a:r>
              <a:rPr lang="en-US" sz="2400" dirty="0"/>
              <a:t>The goal is to develop a tool that can assist radiologists and other healthcare professionals in quickly and accurately diagnosing pneumonia, potentially reducing healthcare costs and improving patient outcomes.</a:t>
            </a:r>
            <a:endParaRPr lang="en-US" sz="2400" spc="-24" dirty="0">
              <a:solidFill>
                <a:srgbClr val="000000"/>
              </a:solidFill>
              <a:latin typeface="Assistant Regular"/>
            </a:endParaRPr>
          </a:p>
        </p:txBody>
      </p:sp>
      <p:pic>
        <p:nvPicPr>
          <p:cNvPr id="8" name="Picture 8"/>
          <p:cNvPicPr>
            <a:picLocks noChangeAspect="1"/>
          </p:cNvPicPr>
          <p:nvPr/>
        </p:nvPicPr>
        <p:blipFill>
          <a:blip r:embed="rId5">
            <a:alphaModFix amt="86000"/>
          </a:blip>
          <a:srcRect/>
          <a:stretch>
            <a:fillRect/>
          </a:stretch>
        </p:blipFill>
        <p:spPr>
          <a:xfrm>
            <a:off x="16360192" y="0"/>
            <a:ext cx="899108" cy="142500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5624184">
            <a:off x="9190413" y="-1204481"/>
            <a:ext cx="9054625" cy="8058616"/>
          </a:xfrm>
          <a:prstGeom prst="rect">
            <a:avLst/>
          </a:prstGeom>
        </p:spPr>
      </p:pic>
      <p:pic>
        <p:nvPicPr>
          <p:cNvPr id="3" name="Picture 3"/>
          <p:cNvPicPr>
            <a:picLocks noChangeAspect="1"/>
          </p:cNvPicPr>
          <p:nvPr/>
        </p:nvPicPr>
        <p:blipFill>
          <a:blip r:embed="rId3"/>
          <a:srcRect/>
          <a:stretch>
            <a:fillRect/>
          </a:stretch>
        </p:blipFill>
        <p:spPr>
          <a:xfrm rot="-5017281">
            <a:off x="7304671" y="971407"/>
            <a:ext cx="1811240" cy="1716150"/>
          </a:xfrm>
          <a:prstGeom prst="rect">
            <a:avLst/>
          </a:prstGeom>
        </p:spPr>
      </p:pic>
      <p:pic>
        <p:nvPicPr>
          <p:cNvPr id="4" name="Picture 4"/>
          <p:cNvPicPr>
            <a:picLocks noChangeAspect="1"/>
          </p:cNvPicPr>
          <p:nvPr/>
        </p:nvPicPr>
        <p:blipFill>
          <a:blip r:embed="rId4"/>
          <a:srcRect/>
          <a:stretch>
            <a:fillRect/>
          </a:stretch>
        </p:blipFill>
        <p:spPr>
          <a:xfrm rot="-10567437">
            <a:off x="16126494" y="6825098"/>
            <a:ext cx="3789612" cy="3623816"/>
          </a:xfrm>
          <a:prstGeom prst="rect">
            <a:avLst/>
          </a:prstGeom>
        </p:spPr>
      </p:pic>
      <p:grpSp>
        <p:nvGrpSpPr>
          <p:cNvPr id="5" name="Group 5"/>
          <p:cNvGrpSpPr/>
          <p:nvPr/>
        </p:nvGrpSpPr>
        <p:grpSpPr>
          <a:xfrm>
            <a:off x="1028700" y="4601509"/>
            <a:ext cx="8934485" cy="4742044"/>
            <a:chOff x="0" y="9525"/>
            <a:chExt cx="11912647" cy="6322726"/>
          </a:xfrm>
        </p:grpSpPr>
        <p:sp>
          <p:nvSpPr>
            <p:cNvPr id="6" name="TextBox 6"/>
            <p:cNvSpPr txBox="1"/>
            <p:nvPr/>
          </p:nvSpPr>
          <p:spPr>
            <a:xfrm>
              <a:off x="0" y="9525"/>
              <a:ext cx="11912647" cy="2603289"/>
            </a:xfrm>
            <a:prstGeom prst="rect">
              <a:avLst/>
            </a:prstGeom>
          </p:spPr>
          <p:txBody>
            <a:bodyPr lIns="0" tIns="0" rIns="0" bIns="0" rtlCol="0" anchor="t">
              <a:spAutoFit/>
            </a:bodyPr>
            <a:lstStyle/>
            <a:p>
              <a:pPr>
                <a:lnSpc>
                  <a:spcPts val="7670"/>
                </a:lnSpc>
              </a:pPr>
              <a:r>
                <a:rPr lang="en-US" sz="6500">
                  <a:solidFill>
                    <a:srgbClr val="FFFFFF"/>
                  </a:solidFill>
                  <a:latin typeface="HK Grotesk Bold"/>
                </a:rPr>
                <a:t>Objectives of this Project</a:t>
              </a:r>
            </a:p>
          </p:txBody>
        </p:sp>
        <p:sp>
          <p:nvSpPr>
            <p:cNvPr id="7" name="TextBox 7"/>
            <p:cNvSpPr txBox="1"/>
            <p:nvPr/>
          </p:nvSpPr>
          <p:spPr>
            <a:xfrm>
              <a:off x="0" y="3389223"/>
              <a:ext cx="7538418" cy="2943028"/>
            </a:xfrm>
            <a:prstGeom prst="rect">
              <a:avLst/>
            </a:prstGeom>
          </p:spPr>
          <p:txBody>
            <a:bodyPr lIns="0" tIns="0" rIns="0" bIns="0" rtlCol="0" anchor="t">
              <a:spAutoFit/>
            </a:bodyPr>
            <a:lstStyle/>
            <a:p>
              <a:pPr>
                <a:lnSpc>
                  <a:spcPts val="2856"/>
                </a:lnSpc>
                <a:spcBef>
                  <a:spcPct val="0"/>
                </a:spcBef>
              </a:pPr>
              <a:r>
                <a:rPr lang="en-US" sz="2040" spc="-20" dirty="0">
                  <a:solidFill>
                    <a:srgbClr val="FFFFFF"/>
                  </a:solidFill>
                  <a:latin typeface="Assistant Regular"/>
                </a:rPr>
                <a:t>The aim of this work is to create a system or model that can use the data of past news reports and predict the chances of a patient has pneumonia or not ?. Various researchers have attempted solving this challenge in a multitude of ways to test which method works and get desirable results.</a:t>
              </a:r>
            </a:p>
          </p:txBody>
        </p:sp>
      </p:grpSp>
      <p:pic>
        <p:nvPicPr>
          <p:cNvPr id="8" name="Picture 8"/>
          <p:cNvPicPr>
            <a:picLocks noChangeAspect="1"/>
          </p:cNvPicPr>
          <p:nvPr/>
        </p:nvPicPr>
        <p:blipFill>
          <a:blip r:embed="rId5">
            <a:alphaModFix amt="86000"/>
          </a:blip>
          <a:srcRect/>
          <a:stretch>
            <a:fillRect/>
          </a:stretch>
        </p:blipFill>
        <p:spPr>
          <a:xfrm>
            <a:off x="16360192" y="0"/>
            <a:ext cx="899108" cy="142500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022061" y="8242530"/>
            <a:ext cx="4315504" cy="4088940"/>
          </a:xfrm>
          <a:prstGeom prst="rect">
            <a:avLst/>
          </a:prstGeom>
        </p:spPr>
      </p:pic>
      <p:pic>
        <p:nvPicPr>
          <p:cNvPr id="3" name="Picture 3"/>
          <p:cNvPicPr>
            <a:picLocks noChangeAspect="1"/>
          </p:cNvPicPr>
          <p:nvPr/>
        </p:nvPicPr>
        <p:blipFill>
          <a:blip r:embed="rId2"/>
          <a:srcRect/>
          <a:stretch>
            <a:fillRect/>
          </a:stretch>
        </p:blipFill>
        <p:spPr>
          <a:xfrm>
            <a:off x="-2400007" y="-1806435"/>
            <a:ext cx="6868450" cy="6507857"/>
          </a:xfrm>
          <a:prstGeom prst="rect">
            <a:avLst/>
          </a:prstGeom>
        </p:spPr>
      </p:pic>
      <p:sp>
        <p:nvSpPr>
          <p:cNvPr id="4" name="TextBox 4"/>
          <p:cNvSpPr txBox="1"/>
          <p:nvPr/>
        </p:nvSpPr>
        <p:spPr>
          <a:xfrm>
            <a:off x="2689718" y="2333279"/>
            <a:ext cx="12908564" cy="1056311"/>
          </a:xfrm>
          <a:prstGeom prst="rect">
            <a:avLst/>
          </a:prstGeom>
        </p:spPr>
        <p:txBody>
          <a:bodyPr lIns="0" tIns="0" rIns="0" bIns="0" rtlCol="0" anchor="t">
            <a:spAutoFit/>
          </a:bodyPr>
          <a:lstStyle/>
          <a:p>
            <a:pPr algn="ctr">
              <a:lnSpc>
                <a:spcPts val="8345"/>
              </a:lnSpc>
            </a:pPr>
            <a:r>
              <a:rPr lang="en-US" sz="7072">
                <a:solidFill>
                  <a:srgbClr val="000000"/>
                </a:solidFill>
                <a:latin typeface="HK Grotesk Bold"/>
              </a:rPr>
              <a:t>Methodology Used</a:t>
            </a:r>
          </a:p>
        </p:txBody>
      </p:sp>
      <p:grpSp>
        <p:nvGrpSpPr>
          <p:cNvPr id="5" name="Group 5"/>
          <p:cNvGrpSpPr/>
          <p:nvPr/>
        </p:nvGrpSpPr>
        <p:grpSpPr>
          <a:xfrm>
            <a:off x="2200935" y="4548884"/>
            <a:ext cx="3818865" cy="5440991"/>
            <a:chOff x="0" y="-28575"/>
            <a:chExt cx="5091820" cy="7254655"/>
          </a:xfrm>
        </p:grpSpPr>
        <p:sp>
          <p:nvSpPr>
            <p:cNvPr id="6" name="TextBox 6"/>
            <p:cNvSpPr txBox="1"/>
            <p:nvPr/>
          </p:nvSpPr>
          <p:spPr>
            <a:xfrm>
              <a:off x="0" y="-28575"/>
              <a:ext cx="5091820" cy="1846660"/>
            </a:xfrm>
            <a:prstGeom prst="rect">
              <a:avLst/>
            </a:prstGeom>
          </p:spPr>
          <p:txBody>
            <a:bodyPr lIns="0" tIns="0" rIns="0" bIns="0" rtlCol="0" anchor="t">
              <a:spAutoFit/>
            </a:bodyPr>
            <a:lstStyle/>
            <a:p>
              <a:pPr algn="ctr">
                <a:lnSpc>
                  <a:spcPts val="5375"/>
                </a:lnSpc>
              </a:pPr>
              <a:r>
                <a:rPr lang="en-US" sz="4135" dirty="0">
                  <a:solidFill>
                    <a:srgbClr val="731F7D"/>
                  </a:solidFill>
                  <a:latin typeface="Halant Medium"/>
                </a:rPr>
                <a:t>Support Vector Machine</a:t>
              </a:r>
            </a:p>
          </p:txBody>
        </p:sp>
        <p:sp>
          <p:nvSpPr>
            <p:cNvPr id="7" name="TextBox 7"/>
            <p:cNvSpPr txBox="1"/>
            <p:nvPr/>
          </p:nvSpPr>
          <p:spPr>
            <a:xfrm>
              <a:off x="0" y="2127761"/>
              <a:ext cx="5091820" cy="5098319"/>
            </a:xfrm>
            <a:prstGeom prst="rect">
              <a:avLst/>
            </a:prstGeom>
          </p:spPr>
          <p:txBody>
            <a:bodyPr lIns="0" tIns="0" rIns="0" bIns="0" rtlCol="0" anchor="t">
              <a:spAutoFit/>
            </a:bodyPr>
            <a:lstStyle/>
            <a:p>
              <a:pPr algn="ctr">
                <a:lnSpc>
                  <a:spcPts val="2983"/>
                </a:lnSpc>
                <a:spcBef>
                  <a:spcPct val="0"/>
                </a:spcBef>
              </a:pPr>
              <a:r>
                <a:rPr lang="en-US" sz="2150" b="0" i="0" dirty="0">
                  <a:effectLst/>
                  <a:latin typeface="Assistant Regular" panose="020B0604020202020204" charset="-79"/>
                  <a:cs typeface="Assistant Regular" panose="020B0604020202020204" charset="-79"/>
                </a:rPr>
                <a:t>Support vector machines (SVMs) are a set of supervised learning methods used for classification, regression and outliers detection. The advantages of support vector machines are: Effective in high dimensional spaces. Still effective in cases where number of dimensions is greater than the number of samples.</a:t>
              </a:r>
              <a:endParaRPr lang="en-US" sz="2150" spc="-21" dirty="0">
                <a:latin typeface="Assistant Regular" panose="020B0604020202020204" charset="-79"/>
                <a:cs typeface="Assistant Regular" panose="020B0604020202020204" charset="-79"/>
              </a:endParaRPr>
            </a:p>
          </p:txBody>
        </p:sp>
      </p:grpSp>
      <p:grpSp>
        <p:nvGrpSpPr>
          <p:cNvPr id="8" name="Group 8"/>
          <p:cNvGrpSpPr/>
          <p:nvPr/>
        </p:nvGrpSpPr>
        <p:grpSpPr>
          <a:xfrm>
            <a:off x="7234568" y="4548884"/>
            <a:ext cx="3818865" cy="4196768"/>
            <a:chOff x="0" y="-28575"/>
            <a:chExt cx="5091820" cy="5595691"/>
          </a:xfrm>
        </p:grpSpPr>
        <p:sp>
          <p:nvSpPr>
            <p:cNvPr id="9" name="TextBox 9"/>
            <p:cNvSpPr txBox="1"/>
            <p:nvPr/>
          </p:nvSpPr>
          <p:spPr>
            <a:xfrm>
              <a:off x="0" y="-28575"/>
              <a:ext cx="5091820" cy="1767426"/>
            </a:xfrm>
            <a:prstGeom prst="rect">
              <a:avLst/>
            </a:prstGeom>
          </p:spPr>
          <p:txBody>
            <a:bodyPr lIns="0" tIns="0" rIns="0" bIns="0" rtlCol="0" anchor="t">
              <a:spAutoFit/>
            </a:bodyPr>
            <a:lstStyle/>
            <a:p>
              <a:pPr algn="ctr">
                <a:lnSpc>
                  <a:spcPts val="5375"/>
                </a:lnSpc>
              </a:pPr>
              <a:r>
                <a:rPr lang="en-US" sz="4135">
                  <a:solidFill>
                    <a:srgbClr val="731F7D"/>
                  </a:solidFill>
                  <a:latin typeface="Halant Medium Italics"/>
                </a:rPr>
                <a:t>Random </a:t>
              </a:r>
            </a:p>
            <a:p>
              <a:pPr marL="0" lvl="0" indent="0" algn="ctr">
                <a:lnSpc>
                  <a:spcPts val="5375"/>
                </a:lnSpc>
                <a:spcBef>
                  <a:spcPct val="0"/>
                </a:spcBef>
              </a:pPr>
              <a:r>
                <a:rPr lang="en-US" sz="4135">
                  <a:solidFill>
                    <a:srgbClr val="731F7D"/>
                  </a:solidFill>
                  <a:latin typeface="Halant Medium Italics"/>
                </a:rPr>
                <a:t>Forest</a:t>
              </a:r>
            </a:p>
          </p:txBody>
        </p:sp>
        <p:sp>
          <p:nvSpPr>
            <p:cNvPr id="10" name="TextBox 10"/>
            <p:cNvSpPr txBox="1"/>
            <p:nvPr/>
          </p:nvSpPr>
          <p:spPr>
            <a:xfrm>
              <a:off x="0" y="2127761"/>
              <a:ext cx="5091820" cy="3439355"/>
            </a:xfrm>
            <a:prstGeom prst="rect">
              <a:avLst/>
            </a:prstGeom>
          </p:spPr>
          <p:txBody>
            <a:bodyPr lIns="0" tIns="0" rIns="0" bIns="0" rtlCol="0" anchor="t">
              <a:spAutoFit/>
            </a:bodyPr>
            <a:lstStyle/>
            <a:p>
              <a:pPr algn="ctr">
                <a:lnSpc>
                  <a:spcPts val="2983"/>
                </a:lnSpc>
                <a:spcBef>
                  <a:spcPct val="0"/>
                </a:spcBef>
              </a:pPr>
              <a:r>
                <a:rPr lang="en-US" sz="2131" spc="-21" dirty="0">
                  <a:solidFill>
                    <a:srgbClr val="000000"/>
                  </a:solidFill>
                  <a:latin typeface="Assistant Regular"/>
                </a:rPr>
                <a:t>Random forest combines the output of multiple decision trees to reach a single result. Its ease of use and flexibility have fueled its adoption, as it handles both classification and regression problems.</a:t>
              </a:r>
            </a:p>
          </p:txBody>
        </p:sp>
      </p:grpSp>
      <p:sp>
        <p:nvSpPr>
          <p:cNvPr id="11" name="TextBox 11"/>
          <p:cNvSpPr txBox="1"/>
          <p:nvPr/>
        </p:nvSpPr>
        <p:spPr>
          <a:xfrm>
            <a:off x="12272632" y="4541740"/>
            <a:ext cx="3818865" cy="659348"/>
          </a:xfrm>
          <a:prstGeom prst="rect">
            <a:avLst/>
          </a:prstGeom>
        </p:spPr>
        <p:txBody>
          <a:bodyPr lIns="0" tIns="0" rIns="0" bIns="0" rtlCol="0" anchor="t">
            <a:spAutoFit/>
          </a:bodyPr>
          <a:lstStyle/>
          <a:p>
            <a:pPr algn="ctr">
              <a:lnSpc>
                <a:spcPts val="5375"/>
              </a:lnSpc>
            </a:pPr>
            <a:r>
              <a:rPr lang="en-US" sz="4135" dirty="0">
                <a:solidFill>
                  <a:srgbClr val="731F7D"/>
                </a:solidFill>
                <a:latin typeface="Halant Medium Italics"/>
              </a:rPr>
              <a:t>Model Validation</a:t>
            </a:r>
          </a:p>
        </p:txBody>
      </p:sp>
      <p:sp>
        <p:nvSpPr>
          <p:cNvPr id="12" name="TextBox 12"/>
          <p:cNvSpPr txBox="1"/>
          <p:nvPr/>
        </p:nvSpPr>
        <p:spPr>
          <a:xfrm>
            <a:off x="12489192" y="5975296"/>
            <a:ext cx="3818865" cy="2678041"/>
          </a:xfrm>
          <a:prstGeom prst="rect">
            <a:avLst/>
          </a:prstGeom>
        </p:spPr>
        <p:txBody>
          <a:bodyPr lIns="0" tIns="0" rIns="0" bIns="0" rtlCol="0" anchor="t">
            <a:spAutoFit/>
          </a:bodyPr>
          <a:lstStyle/>
          <a:p>
            <a:pPr algn="ctr">
              <a:lnSpc>
                <a:spcPts val="2983"/>
              </a:lnSpc>
              <a:spcBef>
                <a:spcPct val="0"/>
              </a:spcBef>
            </a:pPr>
            <a:r>
              <a:rPr lang="en-US" sz="2150" dirty="0">
                <a:latin typeface="Assistant Regular" panose="020B0604020202020204" charset="-79"/>
                <a:cs typeface="Assistant Regular" panose="020B0604020202020204" charset="-79"/>
              </a:rPr>
              <a:t>Validate the model using a separate dataset of chest X-rays or CT scans. The dataset should be separate from the training dataset to ensure the model's ability to generalize and avoid overfitting.</a:t>
            </a:r>
            <a:endParaRPr lang="en-US" sz="2150" spc="-21" dirty="0">
              <a:solidFill>
                <a:srgbClr val="000000"/>
              </a:solidFill>
              <a:latin typeface="Assistant Regular" panose="020B0604020202020204" charset="-79"/>
              <a:cs typeface="Assistant Regular" panose="020B0604020202020204" charset="-79"/>
            </a:endParaRPr>
          </a:p>
        </p:txBody>
      </p:sp>
      <p:pic>
        <p:nvPicPr>
          <p:cNvPr id="13" name="Picture 13"/>
          <p:cNvPicPr>
            <a:picLocks noChangeAspect="1"/>
          </p:cNvPicPr>
          <p:nvPr/>
        </p:nvPicPr>
        <p:blipFill>
          <a:blip r:embed="rId3"/>
          <a:srcRect/>
          <a:stretch>
            <a:fillRect/>
          </a:stretch>
        </p:blipFill>
        <p:spPr>
          <a:xfrm rot="313119">
            <a:off x="15158388" y="-1579634"/>
            <a:ext cx="5214256" cy="4986132"/>
          </a:xfrm>
          <a:prstGeom prst="rect">
            <a:avLst/>
          </a:prstGeom>
        </p:spPr>
      </p:pic>
      <p:pic>
        <p:nvPicPr>
          <p:cNvPr id="14" name="Picture 14"/>
          <p:cNvPicPr>
            <a:picLocks noChangeAspect="1"/>
          </p:cNvPicPr>
          <p:nvPr/>
        </p:nvPicPr>
        <p:blipFill>
          <a:blip r:embed="rId4">
            <a:alphaModFix amt="86000"/>
          </a:blip>
          <a:srcRect/>
          <a:stretch>
            <a:fillRect/>
          </a:stretch>
        </p:blipFill>
        <p:spPr>
          <a:xfrm>
            <a:off x="16360192" y="0"/>
            <a:ext cx="899108" cy="142500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022061" y="8242530"/>
            <a:ext cx="4315504" cy="4088940"/>
          </a:xfrm>
          <a:prstGeom prst="rect">
            <a:avLst/>
          </a:prstGeom>
        </p:spPr>
      </p:pic>
      <p:pic>
        <p:nvPicPr>
          <p:cNvPr id="3" name="Picture 3"/>
          <p:cNvPicPr>
            <a:picLocks noChangeAspect="1"/>
          </p:cNvPicPr>
          <p:nvPr/>
        </p:nvPicPr>
        <p:blipFill>
          <a:blip r:embed="rId2"/>
          <a:srcRect/>
          <a:stretch>
            <a:fillRect/>
          </a:stretch>
        </p:blipFill>
        <p:spPr>
          <a:xfrm>
            <a:off x="-2400007" y="-1806435"/>
            <a:ext cx="6868450" cy="6507857"/>
          </a:xfrm>
          <a:prstGeom prst="rect">
            <a:avLst/>
          </a:prstGeom>
        </p:spPr>
      </p:pic>
      <p:sp>
        <p:nvSpPr>
          <p:cNvPr id="4" name="TextBox 4"/>
          <p:cNvSpPr txBox="1"/>
          <p:nvPr/>
        </p:nvSpPr>
        <p:spPr>
          <a:xfrm>
            <a:off x="2689718" y="2333279"/>
            <a:ext cx="12908564" cy="1056311"/>
          </a:xfrm>
          <a:prstGeom prst="rect">
            <a:avLst/>
          </a:prstGeom>
        </p:spPr>
        <p:txBody>
          <a:bodyPr lIns="0" tIns="0" rIns="0" bIns="0" rtlCol="0" anchor="t">
            <a:spAutoFit/>
          </a:bodyPr>
          <a:lstStyle/>
          <a:p>
            <a:pPr algn="ctr">
              <a:lnSpc>
                <a:spcPts val="8345"/>
              </a:lnSpc>
            </a:pPr>
            <a:r>
              <a:rPr lang="en-US" sz="7072">
                <a:solidFill>
                  <a:srgbClr val="000000"/>
                </a:solidFill>
                <a:latin typeface="HK Grotesk Bold"/>
              </a:rPr>
              <a:t>Methodology Used</a:t>
            </a:r>
          </a:p>
        </p:txBody>
      </p:sp>
      <p:grpSp>
        <p:nvGrpSpPr>
          <p:cNvPr id="5" name="Group 5"/>
          <p:cNvGrpSpPr/>
          <p:nvPr/>
        </p:nvGrpSpPr>
        <p:grpSpPr>
          <a:xfrm>
            <a:off x="685800" y="3533732"/>
            <a:ext cx="16230598" cy="5436910"/>
            <a:chOff x="-765354" y="-1406807"/>
            <a:chExt cx="8198709" cy="5165020"/>
          </a:xfrm>
        </p:grpSpPr>
        <p:sp>
          <p:nvSpPr>
            <p:cNvPr id="6" name="TextBox 6"/>
            <p:cNvSpPr txBox="1"/>
            <p:nvPr/>
          </p:nvSpPr>
          <p:spPr>
            <a:xfrm>
              <a:off x="1005260" y="-1406807"/>
              <a:ext cx="6428095" cy="1915122"/>
            </a:xfrm>
            <a:prstGeom prst="rect">
              <a:avLst/>
            </a:prstGeom>
          </p:spPr>
          <p:txBody>
            <a:bodyPr wrap="square" lIns="0" tIns="0" rIns="0" bIns="0" rtlCol="0" anchor="t">
              <a:spAutoFit/>
            </a:bodyPr>
            <a:lstStyle/>
            <a:p>
              <a:pPr marL="342900" indent="-342900">
                <a:buFont typeface="Arial" panose="020B0604020202020204" pitchFamily="34" charset="0"/>
                <a:buChar char="•"/>
              </a:pPr>
              <a:r>
                <a:rPr lang="x-none" sz="2150" spc="-5" dirty="0">
                  <a:effectLst/>
                  <a:latin typeface="Assistant Regular" panose="020B0604020202020204" charset="-79"/>
                  <a:ea typeface="SimSun" panose="02010600030101010101" pitchFamily="2" charset="-122"/>
                  <a:cs typeface="Assistant Regular" panose="020B0604020202020204" charset="-79"/>
                </a:rPr>
                <a:t>The dataset was partitioned into two segments: a training dataset and a test dataset. The training dataset was utilized to train the CNN, while the test dataset was used to evaluate the system's performance. The CNN was trained on the training dataset using backpropagation to update the network's weights. The system's accuracy was calculated by evaluating it on the test dataset.</a:t>
              </a:r>
              <a:endParaRPr lang="en-IN" sz="2150" spc="-5" dirty="0">
                <a:effectLst/>
                <a:latin typeface="Assistant Regular" panose="020B0604020202020204" charset="-79"/>
                <a:ea typeface="SimSun" panose="02010600030101010101" pitchFamily="2" charset="-122"/>
                <a:cs typeface="Assistant Regular" panose="020B0604020202020204" charset="-79"/>
              </a:endParaRPr>
            </a:p>
            <a:p>
              <a:pPr>
                <a:lnSpc>
                  <a:spcPts val="5375"/>
                </a:lnSpc>
              </a:pPr>
              <a:endParaRPr lang="en-US" sz="4135" dirty="0">
                <a:solidFill>
                  <a:srgbClr val="731F7D"/>
                </a:solidFill>
                <a:latin typeface="Halant Medium"/>
              </a:endParaRPr>
            </a:p>
          </p:txBody>
        </p:sp>
        <p:sp>
          <p:nvSpPr>
            <p:cNvPr id="7" name="TextBox 7"/>
            <p:cNvSpPr txBox="1"/>
            <p:nvPr/>
          </p:nvSpPr>
          <p:spPr>
            <a:xfrm>
              <a:off x="-765354" y="327438"/>
              <a:ext cx="4007605" cy="3430775"/>
            </a:xfrm>
            <a:prstGeom prst="rect">
              <a:avLst/>
            </a:prstGeom>
          </p:spPr>
          <p:txBody>
            <a:bodyPr wrap="square" lIns="0" tIns="0" rIns="0" bIns="0" rtlCol="0" anchor="t">
              <a:spAutoFit/>
            </a:bodyPr>
            <a:lstStyle/>
            <a:p>
              <a:pPr marL="800100" lvl="1" indent="-342900" algn="just">
                <a:lnSpc>
                  <a:spcPct val="95000"/>
                </a:lnSpc>
                <a:spcAft>
                  <a:spcPts val="600"/>
                </a:spcAft>
                <a:buFont typeface="Arial" panose="020B0604020202020204" pitchFamily="34" charset="0"/>
                <a:buChar char="•"/>
                <a:tabLst>
                  <a:tab pos="182880" algn="l"/>
                </a:tabLst>
              </a:pPr>
              <a:r>
                <a:rPr lang="x-none" sz="2150" spc="-5" dirty="0">
                  <a:effectLst/>
                  <a:latin typeface="Assistant Regular" panose="020B0604020202020204" charset="-79"/>
                  <a:ea typeface="SimSun" panose="02010600030101010101" pitchFamily="2" charset="-122"/>
                  <a:cs typeface="Assistant Regular" panose="020B0604020202020204" charset="-79"/>
                </a:rPr>
                <a:t>The collection contains only radiograph images at a resolution of 1024 by 1024. 1431 of these 112,120 pictures have been identified as having pneumonia. 1431 typical X-ray images have been chosen from the collection in order to balance the dataset for binary classification. </a:t>
              </a:r>
              <a:endParaRPr lang="en-IN" sz="2150" spc="-5" dirty="0">
                <a:effectLst/>
                <a:latin typeface="Assistant Regular" panose="020B0604020202020204" charset="-79"/>
                <a:ea typeface="SimSun" panose="02010600030101010101" pitchFamily="2" charset="-122"/>
                <a:cs typeface="Assistant Regular" panose="020B0604020202020204" charset="-79"/>
              </a:endParaRPr>
            </a:p>
            <a:p>
              <a:pPr marL="800100" lvl="1" indent="-342900" algn="just">
                <a:lnSpc>
                  <a:spcPct val="95000"/>
                </a:lnSpc>
                <a:spcAft>
                  <a:spcPts val="600"/>
                </a:spcAft>
                <a:buFont typeface="Arial" panose="020B0604020202020204" pitchFamily="34" charset="0"/>
                <a:buChar char="•"/>
                <a:tabLst>
                  <a:tab pos="182880" algn="l"/>
                </a:tabLst>
              </a:pPr>
              <a:endParaRPr lang="en-IN" sz="2150" spc="-5" dirty="0">
                <a:effectLst/>
                <a:latin typeface="Assistant Regular" panose="020B0604020202020204" charset="-79"/>
                <a:ea typeface="SimSun" panose="02010600030101010101" pitchFamily="2" charset="-122"/>
                <a:cs typeface="Assistant Regular" panose="020B0604020202020204" charset="-79"/>
              </a:endParaRPr>
            </a:p>
            <a:p>
              <a:pPr marL="800100" lvl="1" indent="-342900" algn="just">
                <a:lnSpc>
                  <a:spcPct val="95000"/>
                </a:lnSpc>
                <a:spcAft>
                  <a:spcPts val="600"/>
                </a:spcAft>
                <a:buFont typeface="Arial" panose="020B0604020202020204" pitchFamily="34" charset="0"/>
                <a:buChar char="•"/>
                <a:tabLst>
                  <a:tab pos="182880" algn="l"/>
                </a:tabLst>
              </a:pPr>
              <a:r>
                <a:rPr lang="x-none" sz="2150" spc="-5" dirty="0">
                  <a:effectLst/>
                  <a:latin typeface="Assistant Regular" panose="020B0604020202020204" charset="-79"/>
                  <a:ea typeface="SimSun" panose="02010600030101010101" pitchFamily="2" charset="-122"/>
                  <a:cs typeface="Assistant Regular" panose="020B0604020202020204" charset="-79"/>
                </a:rPr>
                <a:t>The dataset was then split into two halves, from which 573 photos were randomly chosen for testing from the entire final dataset. Before being input to the network, the photos were downscaled from 1024 by 1024 resolution to 224 by 224 resolution.</a:t>
              </a:r>
              <a:endParaRPr lang="en-IN" sz="2150" spc="-5" dirty="0">
                <a:effectLst/>
                <a:latin typeface="Assistant Regular" panose="020B0604020202020204" charset="-79"/>
                <a:ea typeface="SimSun" panose="02010600030101010101" pitchFamily="2" charset="-122"/>
                <a:cs typeface="Assistant Regular" panose="020B0604020202020204" charset="-79"/>
              </a:endParaRPr>
            </a:p>
          </p:txBody>
        </p:sp>
      </p:grpSp>
      <p:pic>
        <p:nvPicPr>
          <p:cNvPr id="13" name="Picture 13"/>
          <p:cNvPicPr>
            <a:picLocks noChangeAspect="1"/>
          </p:cNvPicPr>
          <p:nvPr/>
        </p:nvPicPr>
        <p:blipFill>
          <a:blip r:embed="rId3"/>
          <a:srcRect/>
          <a:stretch>
            <a:fillRect/>
          </a:stretch>
        </p:blipFill>
        <p:spPr>
          <a:xfrm rot="313119">
            <a:off x="15158388" y="-1579634"/>
            <a:ext cx="5214256" cy="4986132"/>
          </a:xfrm>
          <a:prstGeom prst="rect">
            <a:avLst/>
          </a:prstGeom>
        </p:spPr>
      </p:pic>
      <p:pic>
        <p:nvPicPr>
          <p:cNvPr id="14" name="Picture 14"/>
          <p:cNvPicPr>
            <a:picLocks noChangeAspect="1"/>
          </p:cNvPicPr>
          <p:nvPr/>
        </p:nvPicPr>
        <p:blipFill>
          <a:blip r:embed="rId4">
            <a:alphaModFix amt="86000"/>
          </a:blip>
          <a:srcRect/>
          <a:stretch>
            <a:fillRect/>
          </a:stretch>
        </p:blipFill>
        <p:spPr>
          <a:xfrm>
            <a:off x="16360192" y="0"/>
            <a:ext cx="899108" cy="1425002"/>
          </a:xfrm>
          <a:prstGeom prst="rect">
            <a:avLst/>
          </a:prstGeom>
        </p:spPr>
      </p:pic>
      <p:pic>
        <p:nvPicPr>
          <p:cNvPr id="16" name="Picture 15">
            <a:extLst>
              <a:ext uri="{FF2B5EF4-FFF2-40B4-BE49-F238E27FC236}">
                <a16:creationId xmlns:a16="http://schemas.microsoft.com/office/drawing/2014/main" id="{1E42FF95-3F78-58C3-9AF6-C663D63EBF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02110" y="4862810"/>
            <a:ext cx="6158082" cy="4188263"/>
          </a:xfrm>
          <a:prstGeom prst="rect">
            <a:avLst/>
          </a:prstGeom>
        </p:spPr>
      </p:pic>
    </p:spTree>
    <p:extLst>
      <p:ext uri="{BB962C8B-B14F-4D97-AF65-F5344CB8AC3E}">
        <p14:creationId xmlns:p14="http://schemas.microsoft.com/office/powerpoint/2010/main" val="3873177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022061" y="8242530"/>
            <a:ext cx="4315504" cy="4088940"/>
          </a:xfrm>
          <a:prstGeom prst="rect">
            <a:avLst/>
          </a:prstGeom>
        </p:spPr>
      </p:pic>
      <p:pic>
        <p:nvPicPr>
          <p:cNvPr id="3" name="Picture 3"/>
          <p:cNvPicPr>
            <a:picLocks noChangeAspect="1"/>
          </p:cNvPicPr>
          <p:nvPr/>
        </p:nvPicPr>
        <p:blipFill>
          <a:blip r:embed="rId2"/>
          <a:srcRect/>
          <a:stretch>
            <a:fillRect/>
          </a:stretch>
        </p:blipFill>
        <p:spPr>
          <a:xfrm>
            <a:off x="-2400007" y="-1806435"/>
            <a:ext cx="6868450" cy="6507857"/>
          </a:xfrm>
          <a:prstGeom prst="rect">
            <a:avLst/>
          </a:prstGeom>
        </p:spPr>
      </p:pic>
      <p:sp>
        <p:nvSpPr>
          <p:cNvPr id="4" name="TextBox 4"/>
          <p:cNvSpPr txBox="1"/>
          <p:nvPr/>
        </p:nvSpPr>
        <p:spPr>
          <a:xfrm>
            <a:off x="2689718" y="2333279"/>
            <a:ext cx="12908564" cy="1070165"/>
          </a:xfrm>
          <a:prstGeom prst="rect">
            <a:avLst/>
          </a:prstGeom>
        </p:spPr>
        <p:txBody>
          <a:bodyPr lIns="0" tIns="0" rIns="0" bIns="0" rtlCol="0" anchor="t">
            <a:spAutoFit/>
          </a:bodyPr>
          <a:lstStyle/>
          <a:p>
            <a:pPr algn="ctr">
              <a:lnSpc>
                <a:spcPts val="8345"/>
              </a:lnSpc>
            </a:pPr>
            <a:r>
              <a:rPr lang="en-US" sz="7072" dirty="0">
                <a:solidFill>
                  <a:srgbClr val="000000"/>
                </a:solidFill>
                <a:latin typeface="HK Grotesk Bold"/>
              </a:rPr>
              <a:t>Results and Outputs</a:t>
            </a:r>
          </a:p>
        </p:txBody>
      </p:sp>
      <p:sp>
        <p:nvSpPr>
          <p:cNvPr id="6" name="TextBox 6"/>
          <p:cNvSpPr txBox="1"/>
          <p:nvPr/>
        </p:nvSpPr>
        <p:spPr>
          <a:xfrm>
            <a:off x="4468443" y="4234308"/>
            <a:ext cx="12725397" cy="4615494"/>
          </a:xfrm>
          <a:prstGeom prst="rect">
            <a:avLst/>
          </a:prstGeom>
        </p:spPr>
        <p:txBody>
          <a:bodyPr wrap="square" lIns="0" tIns="0" rIns="0" bIns="0" rtlCol="0" anchor="t">
            <a:spAutoFit/>
          </a:bodyPr>
          <a:lstStyle/>
          <a:p>
            <a:pPr marL="742950" lvl="1" indent="-285750">
              <a:buFont typeface="Arial" panose="020B0604020202020204" pitchFamily="34" charset="0"/>
              <a:buChar char="•"/>
            </a:pPr>
            <a:r>
              <a:rPr lang="en-US" sz="2150" dirty="0">
                <a:effectLst/>
                <a:latin typeface="Assistant Regular" panose="020B0604020202020204" charset="-79"/>
                <a:ea typeface="SimSun" panose="02010600030101010101" pitchFamily="2" charset="-122"/>
                <a:cs typeface="Assistant Regular" panose="020B0604020202020204" charset="-79"/>
              </a:rPr>
              <a:t>Convolutional Neural Networks (CNNs) are widely used for pneumonia detection because of their ability to automatically extract relevant features from medical images. </a:t>
            </a:r>
          </a:p>
          <a:p>
            <a:pPr marL="742950" lvl="1" indent="-285750">
              <a:buFont typeface="Arial" panose="020B0604020202020204" pitchFamily="34" charset="0"/>
              <a:buChar char="•"/>
            </a:pPr>
            <a:endParaRPr lang="en-US" sz="2150" dirty="0">
              <a:effectLst/>
              <a:latin typeface="Assistant Regular" panose="020B0604020202020204" charset="-79"/>
              <a:ea typeface="SimSun" panose="02010600030101010101" pitchFamily="2" charset="-122"/>
              <a:cs typeface="Assistant Regular" panose="020B0604020202020204" charset="-79"/>
            </a:endParaRPr>
          </a:p>
          <a:p>
            <a:pPr marL="742950" lvl="1" indent="-285750">
              <a:buFont typeface="Arial" panose="020B0604020202020204" pitchFamily="34" charset="0"/>
              <a:buChar char="•"/>
            </a:pPr>
            <a:r>
              <a:rPr lang="en-US" sz="2150" dirty="0">
                <a:effectLst/>
                <a:latin typeface="Assistant Regular" panose="020B0604020202020204" charset="-79"/>
                <a:ea typeface="SimSun" panose="02010600030101010101" pitchFamily="2" charset="-122"/>
                <a:cs typeface="Assistant Regular" panose="020B0604020202020204" charset="-79"/>
              </a:rPr>
              <a:t>The visual appearance of pneumonia in chest X-ray images can vary widely depending on factors such as the patient's age, underlying health conditions, and the severity of the infection.</a:t>
            </a:r>
          </a:p>
          <a:p>
            <a:pPr marL="742950" lvl="1" indent="-285750">
              <a:buFont typeface="Arial" panose="020B0604020202020204" pitchFamily="34" charset="0"/>
              <a:buChar char="•"/>
            </a:pPr>
            <a:endParaRPr lang="en-US" sz="2150" dirty="0">
              <a:effectLst/>
              <a:latin typeface="Assistant Regular" panose="020B0604020202020204" charset="-79"/>
              <a:ea typeface="SimSun" panose="02010600030101010101" pitchFamily="2" charset="-122"/>
              <a:cs typeface="Assistant Regular" panose="020B0604020202020204" charset="-79"/>
            </a:endParaRPr>
          </a:p>
          <a:p>
            <a:pPr marL="742950" lvl="1" indent="-285750">
              <a:buFont typeface="Arial" panose="020B0604020202020204" pitchFamily="34" charset="0"/>
              <a:buChar char="•"/>
            </a:pPr>
            <a:r>
              <a:rPr lang="en-US" sz="2150" dirty="0">
                <a:effectLst/>
                <a:latin typeface="Assistant Regular" panose="020B0604020202020204" charset="-79"/>
                <a:ea typeface="SimSun" panose="02010600030101010101" pitchFamily="2" charset="-122"/>
                <a:cs typeface="Assistant Regular" panose="020B0604020202020204" charset="-79"/>
              </a:rPr>
              <a:t>CNNs are well-suited to detecting such visual patterns in medical images because they are designed to learn hierarchical representations of the input data. CNNs consist of multiple layers of filters that convolve over the input image, learning local patterns in the image such as edges, corners, and textures. </a:t>
            </a:r>
          </a:p>
          <a:p>
            <a:pPr marL="742950" lvl="1" indent="-285750">
              <a:buFont typeface="Arial" panose="020B0604020202020204" pitchFamily="34" charset="0"/>
              <a:buChar char="•"/>
            </a:pPr>
            <a:endParaRPr lang="en-US" sz="2150" dirty="0">
              <a:latin typeface="Assistant Regular" panose="020B0604020202020204" charset="-79"/>
              <a:ea typeface="SimSun" panose="02010600030101010101" pitchFamily="2" charset="-122"/>
              <a:cs typeface="Assistant Regular" panose="020B0604020202020204" charset="-79"/>
            </a:endParaRPr>
          </a:p>
          <a:p>
            <a:pPr marL="742950" lvl="1" indent="-285750">
              <a:buFont typeface="Arial" panose="020B0604020202020204" pitchFamily="34" charset="0"/>
              <a:buChar char="•"/>
            </a:pPr>
            <a:r>
              <a:rPr lang="en-US" sz="2150" dirty="0">
                <a:effectLst/>
                <a:latin typeface="Assistant Regular" panose="020B0604020202020204" charset="-79"/>
                <a:ea typeface="SimSun" panose="02010600030101010101" pitchFamily="2" charset="-122"/>
                <a:cs typeface="Assistant Regular" panose="020B0604020202020204" charset="-79"/>
              </a:rPr>
              <a:t>These filters are then combined in higher layers to learn more abstract features such as shapes and objects. Finally, the output of the CNN is fed into one or more fully connected layers that classify the input image as either pneumonia-positive or pneumonia-negative.</a:t>
            </a:r>
            <a:endParaRPr lang="en-IN" sz="2150" dirty="0">
              <a:effectLst/>
              <a:latin typeface="Assistant Regular" panose="020B0604020202020204" charset="-79"/>
              <a:ea typeface="SimSun" panose="02010600030101010101" pitchFamily="2" charset="-122"/>
              <a:cs typeface="Assistant Regular" panose="020B0604020202020204" charset="-79"/>
            </a:endParaRPr>
          </a:p>
          <a:p>
            <a:pPr indent="182880">
              <a:lnSpc>
                <a:spcPct val="95000"/>
              </a:lnSpc>
              <a:spcAft>
                <a:spcPts val="600"/>
              </a:spcAft>
              <a:tabLst>
                <a:tab pos="182880" algn="l"/>
              </a:tabLst>
            </a:pPr>
            <a:endParaRPr lang="en-IN" sz="2150" spc="-5" dirty="0">
              <a:effectLst/>
              <a:latin typeface="Assistant Regular" panose="020B0604020202020204" charset="-79"/>
              <a:ea typeface="SimSun" panose="02010600030101010101" pitchFamily="2" charset="-122"/>
              <a:cs typeface="Assistant Regular" panose="020B0604020202020204" charset="-79"/>
            </a:endParaRPr>
          </a:p>
        </p:txBody>
      </p:sp>
      <p:pic>
        <p:nvPicPr>
          <p:cNvPr id="13" name="Picture 13"/>
          <p:cNvPicPr>
            <a:picLocks noChangeAspect="1"/>
          </p:cNvPicPr>
          <p:nvPr/>
        </p:nvPicPr>
        <p:blipFill>
          <a:blip r:embed="rId3"/>
          <a:srcRect/>
          <a:stretch>
            <a:fillRect/>
          </a:stretch>
        </p:blipFill>
        <p:spPr>
          <a:xfrm rot="313119">
            <a:off x="15158388" y="-1579634"/>
            <a:ext cx="5214256" cy="4986132"/>
          </a:xfrm>
          <a:prstGeom prst="rect">
            <a:avLst/>
          </a:prstGeom>
        </p:spPr>
      </p:pic>
      <p:pic>
        <p:nvPicPr>
          <p:cNvPr id="14" name="Picture 14"/>
          <p:cNvPicPr>
            <a:picLocks noChangeAspect="1"/>
          </p:cNvPicPr>
          <p:nvPr/>
        </p:nvPicPr>
        <p:blipFill>
          <a:blip r:embed="rId4">
            <a:alphaModFix amt="86000"/>
          </a:blip>
          <a:srcRect/>
          <a:stretch>
            <a:fillRect/>
          </a:stretch>
        </p:blipFill>
        <p:spPr>
          <a:xfrm>
            <a:off x="16360192" y="0"/>
            <a:ext cx="899108" cy="1425002"/>
          </a:xfrm>
          <a:prstGeom prst="rect">
            <a:avLst/>
          </a:prstGeom>
        </p:spPr>
      </p:pic>
    </p:spTree>
    <p:extLst>
      <p:ext uri="{BB962C8B-B14F-4D97-AF65-F5344CB8AC3E}">
        <p14:creationId xmlns:p14="http://schemas.microsoft.com/office/powerpoint/2010/main" val="332266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022061" y="8242530"/>
            <a:ext cx="4315504" cy="4088940"/>
          </a:xfrm>
          <a:prstGeom prst="rect">
            <a:avLst/>
          </a:prstGeom>
        </p:spPr>
      </p:pic>
      <p:pic>
        <p:nvPicPr>
          <p:cNvPr id="3" name="Picture 3"/>
          <p:cNvPicPr>
            <a:picLocks noChangeAspect="1"/>
          </p:cNvPicPr>
          <p:nvPr/>
        </p:nvPicPr>
        <p:blipFill>
          <a:blip r:embed="rId2"/>
          <a:srcRect/>
          <a:stretch>
            <a:fillRect/>
          </a:stretch>
        </p:blipFill>
        <p:spPr>
          <a:xfrm>
            <a:off x="-2400007" y="-1806435"/>
            <a:ext cx="6868450" cy="6507857"/>
          </a:xfrm>
          <a:prstGeom prst="rect">
            <a:avLst/>
          </a:prstGeom>
        </p:spPr>
      </p:pic>
      <p:sp>
        <p:nvSpPr>
          <p:cNvPr id="4" name="TextBox 4"/>
          <p:cNvSpPr txBox="1"/>
          <p:nvPr/>
        </p:nvSpPr>
        <p:spPr>
          <a:xfrm>
            <a:off x="2689718" y="1775828"/>
            <a:ext cx="12908564" cy="1070165"/>
          </a:xfrm>
          <a:prstGeom prst="rect">
            <a:avLst/>
          </a:prstGeom>
        </p:spPr>
        <p:txBody>
          <a:bodyPr lIns="0" tIns="0" rIns="0" bIns="0" rtlCol="0" anchor="t">
            <a:spAutoFit/>
          </a:bodyPr>
          <a:lstStyle/>
          <a:p>
            <a:pPr algn="ctr">
              <a:lnSpc>
                <a:spcPts val="8345"/>
              </a:lnSpc>
            </a:pPr>
            <a:r>
              <a:rPr lang="en-US" sz="7072" dirty="0">
                <a:solidFill>
                  <a:srgbClr val="000000"/>
                </a:solidFill>
                <a:latin typeface="HK Grotesk Bold"/>
              </a:rPr>
              <a:t>Results and Outputs</a:t>
            </a:r>
          </a:p>
        </p:txBody>
      </p:sp>
      <p:sp>
        <p:nvSpPr>
          <p:cNvPr id="6" name="TextBox 6"/>
          <p:cNvSpPr txBox="1"/>
          <p:nvPr/>
        </p:nvSpPr>
        <p:spPr>
          <a:xfrm>
            <a:off x="4191001" y="3533732"/>
            <a:ext cx="12725397" cy="645177"/>
          </a:xfrm>
          <a:prstGeom prst="rect">
            <a:avLst/>
          </a:prstGeom>
        </p:spPr>
        <p:txBody>
          <a:bodyPr wrap="square" lIns="0" tIns="0" rIns="0" bIns="0" rtlCol="0" anchor="t">
            <a:spAutoFit/>
          </a:bodyPr>
          <a:lstStyle/>
          <a:p>
            <a:pPr marL="342900" indent="-342900" algn="l">
              <a:buFont typeface="Arial" panose="020B0604020202020204" pitchFamily="34" charset="0"/>
              <a:buChar char="•"/>
            </a:pPr>
            <a:r>
              <a:rPr lang="en-IN" sz="2150" spc="-5" dirty="0">
                <a:effectLst/>
                <a:latin typeface="Assistant Regular" panose="020B0604020202020204" charset="-79"/>
                <a:ea typeface="SimSun" panose="02010600030101010101" pitchFamily="2" charset="-122"/>
                <a:cs typeface="Assistant Regular" panose="020B0604020202020204" charset="-79"/>
              </a:rPr>
              <a:t>                    </a:t>
            </a:r>
          </a:p>
          <a:p>
            <a:pPr indent="182880" algn="just">
              <a:lnSpc>
                <a:spcPct val="95000"/>
              </a:lnSpc>
              <a:spcAft>
                <a:spcPts val="600"/>
              </a:spcAft>
              <a:tabLst>
                <a:tab pos="182880" algn="l"/>
              </a:tabLst>
            </a:pPr>
            <a:endParaRPr lang="en-IN" sz="2150" spc="-5" dirty="0">
              <a:effectLst/>
              <a:latin typeface="Assistant Regular" panose="020B0604020202020204" charset="-79"/>
              <a:ea typeface="SimSun" panose="02010600030101010101" pitchFamily="2" charset="-122"/>
              <a:cs typeface="Assistant Regular" panose="020B0604020202020204" charset="-79"/>
            </a:endParaRPr>
          </a:p>
        </p:txBody>
      </p:sp>
      <p:pic>
        <p:nvPicPr>
          <p:cNvPr id="13" name="Picture 13"/>
          <p:cNvPicPr>
            <a:picLocks noChangeAspect="1"/>
          </p:cNvPicPr>
          <p:nvPr/>
        </p:nvPicPr>
        <p:blipFill>
          <a:blip r:embed="rId3"/>
          <a:srcRect/>
          <a:stretch>
            <a:fillRect/>
          </a:stretch>
        </p:blipFill>
        <p:spPr>
          <a:xfrm rot="313119">
            <a:off x="15158388" y="-1579634"/>
            <a:ext cx="5214256" cy="4986132"/>
          </a:xfrm>
          <a:prstGeom prst="rect">
            <a:avLst/>
          </a:prstGeom>
        </p:spPr>
      </p:pic>
      <p:pic>
        <p:nvPicPr>
          <p:cNvPr id="14" name="Picture 14"/>
          <p:cNvPicPr>
            <a:picLocks noChangeAspect="1"/>
          </p:cNvPicPr>
          <p:nvPr/>
        </p:nvPicPr>
        <p:blipFill>
          <a:blip r:embed="rId4">
            <a:alphaModFix amt="86000"/>
          </a:blip>
          <a:srcRect/>
          <a:stretch>
            <a:fillRect/>
          </a:stretch>
        </p:blipFill>
        <p:spPr>
          <a:xfrm>
            <a:off x="16360192" y="0"/>
            <a:ext cx="899108" cy="1425002"/>
          </a:xfrm>
          <a:prstGeom prst="rect">
            <a:avLst/>
          </a:prstGeom>
        </p:spPr>
      </p:pic>
      <p:pic>
        <p:nvPicPr>
          <p:cNvPr id="9" name="Picture 8">
            <a:extLst>
              <a:ext uri="{FF2B5EF4-FFF2-40B4-BE49-F238E27FC236}">
                <a16:creationId xmlns:a16="http://schemas.microsoft.com/office/drawing/2014/main" id="{592D83F7-6162-35C2-B2CB-138B32557A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4400" y="3228418"/>
            <a:ext cx="10580753" cy="5951674"/>
          </a:xfrm>
          <a:prstGeom prst="rect">
            <a:avLst/>
          </a:prstGeom>
        </p:spPr>
      </p:pic>
    </p:spTree>
    <p:extLst>
      <p:ext uri="{BB962C8B-B14F-4D97-AF65-F5344CB8AC3E}">
        <p14:creationId xmlns:p14="http://schemas.microsoft.com/office/powerpoint/2010/main" val="23479600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TotalTime>
  <Words>1150</Words>
  <Application>Microsoft Office PowerPoint</Application>
  <PresentationFormat>Custom</PresentationFormat>
  <Paragraphs>54</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HK Grotesk Bold</vt:lpstr>
      <vt:lpstr>Arial</vt:lpstr>
      <vt:lpstr>Assistant Regular</vt:lpstr>
      <vt:lpstr>Calibri</vt:lpstr>
      <vt:lpstr>Halant Medium Italics</vt:lpstr>
      <vt:lpstr>Halant Medium</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News Detection</dc:title>
  <dc:creator>Mohit Gupta</dc:creator>
  <cp:lastModifiedBy>ABHISHEK VERMA</cp:lastModifiedBy>
  <cp:revision>5</cp:revision>
  <dcterms:created xsi:type="dcterms:W3CDTF">2006-08-16T00:00:00Z</dcterms:created>
  <dcterms:modified xsi:type="dcterms:W3CDTF">2023-05-06T14:03:16Z</dcterms:modified>
  <dc:identifier>DAFdjQ7aaX8</dc:identifier>
</cp:coreProperties>
</file>

<file path=docProps/thumbnail.jpeg>
</file>